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85" r:id="rId3"/>
    <p:sldId id="287" r:id="rId4"/>
    <p:sldId id="289" r:id="rId5"/>
    <p:sldId id="291" r:id="rId6"/>
    <p:sldId id="288" r:id="rId7"/>
    <p:sldId id="292" r:id="rId8"/>
    <p:sldId id="286" r:id="rId9"/>
    <p:sldId id="290" r:id="rId10"/>
    <p:sldId id="29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4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57E9D-B606-40A1-8A6C-24AC2C961676}"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45398-2E60-45D3-BB63-F8A5C7484BAE}" type="slidenum">
              <a:rPr lang="en-US" smtClean="0"/>
              <a:t>‹#›</a:t>
            </a:fld>
            <a:endParaRPr lang="en-US"/>
          </a:p>
        </p:txBody>
      </p:sp>
    </p:spTree>
    <p:extLst>
      <p:ext uri="{BB962C8B-B14F-4D97-AF65-F5344CB8AC3E}">
        <p14:creationId xmlns:p14="http://schemas.microsoft.com/office/powerpoint/2010/main" val="3884039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5A0E9-CC50-4852-BA5E-E9CE1992AE66}" type="slidenum">
              <a:rPr lang="en-US" smtClean="0"/>
              <a:pPr/>
              <a:t>1</a:t>
            </a:fld>
            <a:endParaRPr lang="en-US"/>
          </a:p>
        </p:txBody>
      </p:sp>
    </p:spTree>
    <p:extLst>
      <p:ext uri="{BB962C8B-B14F-4D97-AF65-F5344CB8AC3E}">
        <p14:creationId xmlns:p14="http://schemas.microsoft.com/office/powerpoint/2010/main" val="309507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5C0886A-CC2A-4255-ADA2-5CDC8149B279}" type="datetime1">
              <a:rPr lang="en-US" smtClean="0"/>
              <a:t>1/16/2023</a:t>
            </a:fld>
            <a:endParaRPr lang="en-US" dirty="0"/>
          </a:p>
        </p:txBody>
      </p:sp>
    </p:spTree>
    <p:extLst>
      <p:ext uri="{BB962C8B-B14F-4D97-AF65-F5344CB8AC3E}">
        <p14:creationId xmlns:p14="http://schemas.microsoft.com/office/powerpoint/2010/main" val="425090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F17C63A2-4037-422A-B7D5-F7DA1CA2917B}" type="datetime1">
              <a:rPr lang="en-US" smtClean="0"/>
              <a:t>1/16/2023</a:t>
            </a:fld>
            <a:endParaRPr lang="en-US" dirty="0"/>
          </a:p>
        </p:txBody>
      </p:sp>
    </p:spTree>
    <p:extLst>
      <p:ext uri="{BB962C8B-B14F-4D97-AF65-F5344CB8AC3E}">
        <p14:creationId xmlns:p14="http://schemas.microsoft.com/office/powerpoint/2010/main" val="150645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B41C1B3-147B-4E55-BD69-2F12B0144EB2}" type="datetime1">
              <a:rPr lang="en-US" smtClean="0"/>
              <a:t>1/16/2023</a:t>
            </a:fld>
            <a:endParaRPr lang="en-US" dirty="0"/>
          </a:p>
        </p:txBody>
      </p:sp>
    </p:spTree>
    <p:extLst>
      <p:ext uri="{BB962C8B-B14F-4D97-AF65-F5344CB8AC3E}">
        <p14:creationId xmlns:p14="http://schemas.microsoft.com/office/powerpoint/2010/main" val="364735815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474A79C-6CC4-42FD-9E1C-35146BAC5715}" type="datetime1">
              <a:rPr lang="en-US" smtClean="0"/>
              <a:t>1/16/2023</a:t>
            </a:fld>
            <a:endParaRPr lang="en-US" dirty="0"/>
          </a:p>
        </p:txBody>
      </p:sp>
    </p:spTree>
    <p:extLst>
      <p:ext uri="{BB962C8B-B14F-4D97-AF65-F5344CB8AC3E}">
        <p14:creationId xmlns:p14="http://schemas.microsoft.com/office/powerpoint/2010/main" val="1504503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39171031-6B55-40D8-AACE-994090B4E97B}" type="datetime1">
              <a:rPr lang="en-US" smtClean="0"/>
              <a:t>1/16/2023</a:t>
            </a:fld>
            <a:endParaRPr lang="en-US" dirty="0"/>
          </a:p>
        </p:txBody>
      </p:sp>
    </p:spTree>
    <p:extLst>
      <p:ext uri="{BB962C8B-B14F-4D97-AF65-F5344CB8AC3E}">
        <p14:creationId xmlns:p14="http://schemas.microsoft.com/office/powerpoint/2010/main" val="215883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195B4CB3-E110-428F-BD82-9CF0234D9336}" type="datetime1">
              <a:rPr lang="en-US" smtClean="0"/>
              <a:t>1/16/2023</a:t>
            </a:fld>
            <a:endParaRPr lang="en-US" dirty="0"/>
          </a:p>
        </p:txBody>
      </p:sp>
    </p:spTree>
    <p:extLst>
      <p:ext uri="{BB962C8B-B14F-4D97-AF65-F5344CB8AC3E}">
        <p14:creationId xmlns:p14="http://schemas.microsoft.com/office/powerpoint/2010/main" val="2420307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9225A36-843B-4599-BB9E-3A5ED1D8C4B7}" type="datetime1">
              <a:rPr lang="en-US" smtClean="0"/>
              <a:t>1/16/2023</a:t>
            </a:fld>
            <a:endParaRPr lang="en-US" dirty="0"/>
          </a:p>
        </p:txBody>
      </p:sp>
    </p:spTree>
    <p:extLst>
      <p:ext uri="{BB962C8B-B14F-4D97-AF65-F5344CB8AC3E}">
        <p14:creationId xmlns:p14="http://schemas.microsoft.com/office/powerpoint/2010/main" val="4130170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BC331337-B183-4015-A4D8-5DBA9080F22C}" type="datetime1">
              <a:rPr lang="en-US" smtClean="0"/>
              <a:t>1/16/2023</a:t>
            </a:fld>
            <a:endParaRPr lang="en-US" dirty="0"/>
          </a:p>
        </p:txBody>
      </p:sp>
    </p:spTree>
    <p:extLst>
      <p:ext uri="{BB962C8B-B14F-4D97-AF65-F5344CB8AC3E}">
        <p14:creationId xmlns:p14="http://schemas.microsoft.com/office/powerpoint/2010/main" val="2901132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CD307AB9-8146-43FE-93BB-0A24A1273EE6}" type="datetime1">
              <a:rPr lang="en-US" smtClean="0"/>
              <a:t>1/16/2023</a:t>
            </a:fld>
            <a:endParaRPr lang="en-US" dirty="0"/>
          </a:p>
        </p:txBody>
      </p:sp>
    </p:spTree>
    <p:extLst>
      <p:ext uri="{BB962C8B-B14F-4D97-AF65-F5344CB8AC3E}">
        <p14:creationId xmlns:p14="http://schemas.microsoft.com/office/powerpoint/2010/main" val="1502835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69E05716-3EE3-42B9-B48B-BC083A5FD690}" type="datetime1">
              <a:rPr lang="en-US" smtClean="0"/>
              <a:t>1/16/2023</a:t>
            </a:fld>
            <a:endParaRPr lang="en-US" dirty="0"/>
          </a:p>
        </p:txBody>
      </p:sp>
    </p:spTree>
    <p:extLst>
      <p:ext uri="{BB962C8B-B14F-4D97-AF65-F5344CB8AC3E}">
        <p14:creationId xmlns:p14="http://schemas.microsoft.com/office/powerpoint/2010/main" val="4220425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426617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9182100" y="6648676"/>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C2E1AF8D-1629-4E7E-8FE8-8B129B5C4A14}" type="datetime1">
              <a:rPr lang="en-US" smtClean="0"/>
              <a:t>1/16/2023</a:t>
            </a:fld>
            <a:endParaRPr lang="en-US" dirty="0"/>
          </a:p>
        </p:txBody>
      </p:sp>
    </p:spTree>
    <p:extLst>
      <p:ext uri="{BB962C8B-B14F-4D97-AF65-F5344CB8AC3E}">
        <p14:creationId xmlns:p14="http://schemas.microsoft.com/office/powerpoint/2010/main" val="2396943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4233802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1166244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2" name="Date Placeholder 1"/>
          <p:cNvSpPr>
            <a:spLocks noGrp="1"/>
          </p:cNvSpPr>
          <p:nvPr>
            <p:ph type="dt" sz="half" idx="16"/>
          </p:nvPr>
        </p:nvSpPr>
        <p:spPr/>
        <p:txBody>
          <a:bodyPr/>
          <a:lstStyle/>
          <a:p>
            <a:fld id="{62A3C5D2-5AC2-4ADE-AD57-12F67C712458}" type="datetime1">
              <a:rPr lang="en-US" smtClean="0"/>
              <a:t>1/16/2023</a:t>
            </a:fld>
            <a:endParaRPr lang="en-US" dirty="0"/>
          </a:p>
        </p:txBody>
      </p:sp>
      <p:sp>
        <p:nvSpPr>
          <p:cNvPr id="4" name="Footer Placeholder 3"/>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820053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477886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679678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927415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9D595094-3106-42A0-82AD-F2E106FA513A}" type="slidenum">
              <a:rPr lang="en-US"/>
              <a:pPr/>
              <a:t>‹#›</a:t>
            </a:fld>
            <a:endParaRPr lang="en-US"/>
          </a:p>
        </p:txBody>
      </p:sp>
    </p:spTree>
    <p:extLst>
      <p:ext uri="{BB962C8B-B14F-4D97-AF65-F5344CB8AC3E}">
        <p14:creationId xmlns:p14="http://schemas.microsoft.com/office/powerpoint/2010/main" val="284611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69313F1-5002-42A1-8773-C2851FC15C14}" type="datetime1">
              <a:rPr lang="en-US" smtClean="0"/>
              <a:t>1/16/2023</a:t>
            </a:fld>
            <a:endParaRPr lang="en-US" dirty="0"/>
          </a:p>
        </p:txBody>
      </p:sp>
    </p:spTree>
    <p:extLst>
      <p:ext uri="{BB962C8B-B14F-4D97-AF65-F5344CB8AC3E}">
        <p14:creationId xmlns:p14="http://schemas.microsoft.com/office/powerpoint/2010/main" val="40433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AC1603C-9780-4986-B5D7-38E3FABB6867}" type="datetime1">
              <a:rPr lang="en-US" smtClean="0"/>
              <a:t>1/16/2023</a:t>
            </a:fld>
            <a:endParaRPr lang="en-US" dirty="0"/>
          </a:p>
        </p:txBody>
      </p:sp>
    </p:spTree>
    <p:extLst>
      <p:ext uri="{BB962C8B-B14F-4D97-AF65-F5344CB8AC3E}">
        <p14:creationId xmlns:p14="http://schemas.microsoft.com/office/powerpoint/2010/main" val="38858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0F4FF90-4072-44D0-B2A9-F61111C915A2}" type="datetime1">
              <a:rPr lang="en-US" smtClean="0"/>
              <a:t>1/16/2023</a:t>
            </a:fld>
            <a:endParaRPr lang="en-US" dirty="0"/>
          </a:p>
        </p:txBody>
      </p:sp>
    </p:spTree>
    <p:extLst>
      <p:ext uri="{BB962C8B-B14F-4D97-AF65-F5344CB8AC3E}">
        <p14:creationId xmlns:p14="http://schemas.microsoft.com/office/powerpoint/2010/main" val="647265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D58D1B5F-ABFA-4A3C-BA4C-47631AE7A868}" type="datetime1">
              <a:rPr lang="en-US" smtClean="0"/>
              <a:t>1/16/2023</a:t>
            </a:fld>
            <a:endParaRPr lang="en-US" dirty="0"/>
          </a:p>
        </p:txBody>
      </p:sp>
    </p:spTree>
    <p:extLst>
      <p:ext uri="{BB962C8B-B14F-4D97-AF65-F5344CB8AC3E}">
        <p14:creationId xmlns:p14="http://schemas.microsoft.com/office/powerpoint/2010/main" val="381215236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829379BC-5493-46DE-ACB0-7E241377030F}" type="datetime1">
              <a:rPr lang="en-US" smtClean="0"/>
              <a:t>1/16/2023</a:t>
            </a:fld>
            <a:endParaRPr lang="en-US" dirty="0"/>
          </a:p>
        </p:txBody>
      </p:sp>
    </p:spTree>
    <p:extLst>
      <p:ext uri="{BB962C8B-B14F-4D97-AF65-F5344CB8AC3E}">
        <p14:creationId xmlns:p14="http://schemas.microsoft.com/office/powerpoint/2010/main" val="2064995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60F44404-F6BD-4895-AE9F-18D23BF18CF7}" type="datetime1">
              <a:rPr lang="en-US" smtClean="0"/>
              <a:t>1/16/2023</a:t>
            </a:fld>
            <a:endParaRPr lang="en-US" dirty="0"/>
          </a:p>
        </p:txBody>
      </p:sp>
    </p:spTree>
    <p:extLst>
      <p:ext uri="{BB962C8B-B14F-4D97-AF65-F5344CB8AC3E}">
        <p14:creationId xmlns:p14="http://schemas.microsoft.com/office/powerpoint/2010/main" val="2337042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9A1C5BC-CD53-4075-9B8E-867576D727C9}" type="datetime1">
              <a:rPr lang="en-US" smtClean="0"/>
              <a:t>1/16/2023</a:t>
            </a:fld>
            <a:endParaRPr lang="en-US" dirty="0"/>
          </a:p>
        </p:txBody>
      </p:sp>
    </p:spTree>
    <p:extLst>
      <p:ext uri="{BB962C8B-B14F-4D97-AF65-F5344CB8AC3E}">
        <p14:creationId xmlns:p14="http://schemas.microsoft.com/office/powerpoint/2010/main" val="28127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20A6F534-CCF6-4A47-8281-9577A0581356}" type="datetime1">
              <a:rPr lang="en-US" smtClean="0"/>
              <a:t>1/16/2023</a:t>
            </a:fld>
            <a:endParaRPr lang="en-US" dirty="0"/>
          </a:p>
        </p:txBody>
      </p:sp>
    </p:spTree>
    <p:extLst>
      <p:ext uri="{BB962C8B-B14F-4D97-AF65-F5344CB8AC3E}">
        <p14:creationId xmlns:p14="http://schemas.microsoft.com/office/powerpoint/2010/main" val="1756946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sldNum="0" hdr="0" ftr="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15" descr="white_curve"/>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232495" y="1687057"/>
            <a:ext cx="4959505" cy="3307950"/>
          </a:xfrm>
          <a:prstGeom prst="rect">
            <a:avLst/>
          </a:prstGeom>
          <a:noFill/>
          <a:ln w="25400">
            <a:solidFill>
              <a:schemeClr val="bg2"/>
            </a:solidFill>
          </a:ln>
        </p:spPr>
      </p:pic>
      <p:pic>
        <p:nvPicPr>
          <p:cNvPr id="2" name="Picture 1">
            <a:extLst>
              <a:ext uri="{FF2B5EF4-FFF2-40B4-BE49-F238E27FC236}">
                <a16:creationId xmlns:a16="http://schemas.microsoft.com/office/drawing/2014/main" id="{F5D5FF84-11D9-439F-BFFA-12EE52D0A33E}"/>
              </a:ext>
            </a:extLst>
          </p:cNvPr>
          <p:cNvPicPr>
            <a:picLocks noChangeAspect="1"/>
          </p:cNvPicPr>
          <p:nvPr/>
        </p:nvPicPr>
        <p:blipFill>
          <a:blip r:embed="rId5"/>
          <a:stretch>
            <a:fillRect/>
          </a:stretch>
        </p:blipFill>
        <p:spPr>
          <a:xfrm>
            <a:off x="5292436" y="4995008"/>
            <a:ext cx="6899564" cy="1862991"/>
          </a:xfrm>
          <a:prstGeom prst="rect">
            <a:avLst/>
          </a:prstGeom>
        </p:spPr>
      </p:pic>
      <p:pic>
        <p:nvPicPr>
          <p:cNvPr id="2062" name="Picture 14" descr="ppt_camo_bkgrnd-03"/>
          <p:cNvPicPr>
            <a:picLocks noChangeAspect="1" noChangeArrowheads="1"/>
          </p:cNvPicPr>
          <p:nvPr/>
        </p:nvPicPr>
        <p:blipFill>
          <a:blip r:embed="rId6" cstate="email"/>
          <a:srcRect/>
          <a:stretch>
            <a:fillRect/>
          </a:stretch>
        </p:blipFill>
        <p:spPr bwMode="auto">
          <a:xfrm>
            <a:off x="0" y="-3175"/>
            <a:ext cx="12192000" cy="6861175"/>
          </a:xfrm>
          <a:prstGeom prst="rect">
            <a:avLst/>
          </a:prstGeom>
          <a:noFill/>
          <a:ln w="9525">
            <a:noFill/>
          </a:ln>
        </p:spPr>
      </p:pic>
      <p:graphicFrame>
        <p:nvGraphicFramePr>
          <p:cNvPr id="2058" name="Base" hidden="1"/>
          <p:cNvGraphicFramePr>
            <a:graphicFrameLocks/>
          </p:cNvGraphicFramePr>
          <p:nvPr/>
        </p:nvGraphicFramePr>
        <p:xfrm>
          <a:off x="3048000" y="-47625"/>
          <a:ext cx="6096000" cy="4064000"/>
        </p:xfrm>
        <a:graphic>
          <a:graphicData uri="http://schemas.openxmlformats.org/presentationml/2006/ole">
            <mc:AlternateContent xmlns:mc="http://schemas.openxmlformats.org/markup-compatibility/2006">
              <mc:Choice xmlns:v="urn:schemas-microsoft-com:vml" Requires="v">
                <p:oleObj spid="_x0000_s1033" r:id="rId7" imgW="0" imgH="0" progId="PowerPoint.Show.8">
                  <p:embed/>
                </p:oleObj>
              </mc:Choice>
              <mc:Fallback>
                <p:oleObj r:id="rId7" imgW="0" imgH="0" progId="PowerPoint.Show.8">
                  <p:embed/>
                  <p:pic>
                    <p:nvPicPr>
                      <p:cNvPr id="2058"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48000" y="-47625"/>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5" name="Picture 17" descr="USACE_logo"/>
          <p:cNvPicPr>
            <a:picLocks noChangeAspect="1" noChangeArrowheads="1"/>
          </p:cNvPicPr>
          <p:nvPr/>
        </p:nvPicPr>
        <p:blipFill>
          <a:blip r:embed="rId8" cstate="email"/>
          <a:srcRect/>
          <a:stretch>
            <a:fillRect/>
          </a:stretch>
        </p:blipFill>
        <p:spPr bwMode="auto">
          <a:xfrm>
            <a:off x="152400" y="5097174"/>
            <a:ext cx="1371600" cy="938212"/>
          </a:xfrm>
          <a:prstGeom prst="rect">
            <a:avLst/>
          </a:prstGeom>
          <a:noFill/>
        </p:spPr>
      </p:pic>
      <p:sp>
        <p:nvSpPr>
          <p:cNvPr id="2066" name="Text Box 18"/>
          <p:cNvSpPr txBox="1">
            <a:spLocks noChangeArrowheads="1"/>
          </p:cNvSpPr>
          <p:nvPr/>
        </p:nvSpPr>
        <p:spPr bwMode="auto">
          <a:xfrm>
            <a:off x="152400" y="6168012"/>
            <a:ext cx="3597275" cy="549275"/>
          </a:xfrm>
          <a:prstGeom prst="rect">
            <a:avLst/>
          </a:prstGeom>
          <a:noFill/>
          <a:ln w="9525">
            <a:noFill/>
            <a:miter lim="800000"/>
            <a:headEnd/>
            <a:tailEnd/>
          </a:ln>
          <a:effectLst/>
        </p:spPr>
        <p:txBody>
          <a:bodyPr>
            <a:spAutoFit/>
          </a:bodyPr>
          <a:lstStyle/>
          <a:p>
            <a:r>
              <a:rPr lang="en-US" sz="1200" b="1" dirty="0"/>
              <a:t>US Army Corps of Engineers</a:t>
            </a:r>
          </a:p>
          <a:p>
            <a:r>
              <a:rPr lang="en-US" b="1" dirty="0"/>
              <a:t>BUILDING STRONG</a:t>
            </a:r>
            <a:r>
              <a:rPr lang="en-US" sz="1400" b="1" baseline="-25000" dirty="0"/>
              <a:t>®</a:t>
            </a:r>
          </a:p>
        </p:txBody>
      </p:sp>
      <p:sp>
        <p:nvSpPr>
          <p:cNvPr id="2072" name="Rectangle 24"/>
          <p:cNvSpPr>
            <a:spLocks noGrp="1" noChangeArrowheads="1"/>
          </p:cNvSpPr>
          <p:nvPr>
            <p:ph type="subTitle" idx="1"/>
          </p:nvPr>
        </p:nvSpPr>
        <p:spPr>
          <a:xfrm>
            <a:off x="30948" y="136814"/>
            <a:ext cx="7772400" cy="685800"/>
          </a:xfrm>
          <a:noFill/>
          <a:ln/>
        </p:spPr>
        <p:txBody>
          <a:bodyPr/>
          <a:lstStyle/>
          <a:p>
            <a:pPr algn="l"/>
            <a:r>
              <a:rPr kumimoji="0" lang="en-US" sz="3200" b="1" i="0" u="none" strike="noStrike" kern="1200" cap="all" spc="0" normalizeH="0" baseline="0" noProof="0" dirty="0">
                <a:ln>
                  <a:noFill/>
                </a:ln>
                <a:solidFill>
                  <a:sysClr val="windowText" lastClr="000000"/>
                </a:solidFill>
                <a:effectLst/>
                <a:uLnTx/>
                <a:uFillTx/>
                <a:latin typeface="Bahnschrift" panose="020B0502040204020203" pitchFamily="34" charset="0"/>
                <a:ea typeface="ＭＳ Ｐゴシック" charset="0"/>
                <a:cs typeface="Arial" pitchFamily="34" charset="0"/>
              </a:rPr>
              <a:t>John day pool Raise Measure</a:t>
            </a:r>
            <a:br>
              <a:rPr kumimoji="0" lang="en-US" sz="3200" b="1" i="0" u="none" strike="noStrike" kern="1200" cap="all" spc="0" normalizeH="0" baseline="0" noProof="0" dirty="0">
                <a:ln>
                  <a:noFill/>
                </a:ln>
                <a:solidFill>
                  <a:sysClr val="windowText" lastClr="000000"/>
                </a:solidFill>
                <a:effectLst/>
                <a:uLnTx/>
                <a:uFillTx/>
                <a:latin typeface="Bahnschrift" panose="020B0502040204020203" pitchFamily="34" charset="0"/>
                <a:ea typeface="ＭＳ Ｐゴシック" charset="0"/>
                <a:cs typeface="Arial" pitchFamily="34" charset="0"/>
              </a:rPr>
            </a:br>
            <a:r>
              <a:rPr kumimoji="0" lang="en-US" sz="3200" b="1" i="0" u="none" strike="noStrike" kern="1200" cap="all" spc="0" normalizeH="0" baseline="0" noProof="0" dirty="0">
                <a:ln>
                  <a:noFill/>
                </a:ln>
                <a:solidFill>
                  <a:sysClr val="windowText" lastClr="000000"/>
                </a:solidFill>
                <a:effectLst/>
                <a:uLnTx/>
                <a:uFillTx/>
                <a:latin typeface="Bahnschrift" panose="020B0502040204020203" pitchFamily="34" charset="0"/>
                <a:ea typeface="ＭＳ Ｐゴシック" charset="0"/>
                <a:cs typeface="Arial" pitchFamily="34" charset="0"/>
              </a:rPr>
              <a:t>Blalock Islands complex</a:t>
            </a:r>
            <a:endParaRPr lang="en-US" dirty="0">
              <a:solidFill>
                <a:schemeClr val="bg1"/>
              </a:solidFill>
              <a:effectLst>
                <a:outerShdw blurRad="38100" dist="38100" dir="2700000" algn="tl">
                  <a:srgbClr val="000000"/>
                </a:outerShdw>
              </a:effectLst>
            </a:endParaRPr>
          </a:p>
        </p:txBody>
      </p:sp>
      <p:sp>
        <p:nvSpPr>
          <p:cNvPr id="12" name="Text Placeholder 3">
            <a:extLst>
              <a:ext uri="{FF2B5EF4-FFF2-40B4-BE49-F238E27FC236}">
                <a16:creationId xmlns:a16="http://schemas.microsoft.com/office/drawing/2014/main" id="{0F8288A9-F1B8-4B37-AE63-13129C5418BA}"/>
              </a:ext>
            </a:extLst>
          </p:cNvPr>
          <p:cNvSpPr txBox="1">
            <a:spLocks/>
          </p:cNvSpPr>
          <p:nvPr/>
        </p:nvSpPr>
        <p:spPr>
          <a:xfrm>
            <a:off x="287859" y="1372389"/>
            <a:ext cx="4786557" cy="3307950"/>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800" b="1" dirty="0"/>
              <a:t>2022 AFEP </a:t>
            </a:r>
          </a:p>
          <a:p>
            <a:r>
              <a:rPr lang="en-US" sz="2800" b="1" dirty="0"/>
              <a:t>Annual Review</a:t>
            </a:r>
          </a:p>
          <a:p>
            <a:r>
              <a:rPr lang="en-US" sz="2400" dirty="0"/>
              <a:t>January 17, 2023</a:t>
            </a:r>
          </a:p>
          <a:p>
            <a:endParaRPr lang="en-US" sz="2400" u="sng" dirty="0"/>
          </a:p>
          <a:p>
            <a:r>
              <a:rPr lang="en-US" dirty="0"/>
              <a:t>Chuck Barnes</a:t>
            </a:r>
          </a:p>
          <a:p>
            <a:r>
              <a:rPr lang="en-US" dirty="0"/>
              <a:t>Dave Trachtenbarg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47ED-5558-49FE-969C-C5B65A87D6D1}"/>
              </a:ext>
            </a:extLst>
          </p:cNvPr>
          <p:cNvSpPr>
            <a:spLocks noGrp="1"/>
          </p:cNvSpPr>
          <p:nvPr>
            <p:ph type="title"/>
          </p:nvPr>
        </p:nvSpPr>
        <p:spPr/>
        <p:txBody>
          <a:bodyPr/>
          <a:lstStyle/>
          <a:p>
            <a:r>
              <a:rPr lang="en-US" sz="2800" dirty="0" err="1"/>
              <a:t>Crs</a:t>
            </a:r>
            <a:r>
              <a:rPr lang="en-US" sz="2800" dirty="0"/>
              <a:t> John Day Predator disruption operations</a:t>
            </a:r>
          </a:p>
        </p:txBody>
      </p:sp>
      <p:pic>
        <p:nvPicPr>
          <p:cNvPr id="6" name="Content Placeholder 5">
            <a:extLst>
              <a:ext uri="{FF2B5EF4-FFF2-40B4-BE49-F238E27FC236}">
                <a16:creationId xmlns:a16="http://schemas.microsoft.com/office/drawing/2014/main" id="{F1B7C5F7-A8F6-47DA-9F53-5668610CA583}"/>
              </a:ext>
            </a:extLst>
          </p:cNvPr>
          <p:cNvPicPr>
            <a:picLocks noGrp="1" noChangeAspect="1"/>
          </p:cNvPicPr>
          <p:nvPr>
            <p:ph sz="quarter" idx="10"/>
          </p:nvPr>
        </p:nvPicPr>
        <p:blipFill>
          <a:blip r:embed="rId2"/>
          <a:stretch>
            <a:fillRect/>
          </a:stretch>
        </p:blipFill>
        <p:spPr>
          <a:xfrm>
            <a:off x="783719" y="1028700"/>
            <a:ext cx="10624562" cy="5600700"/>
          </a:xfrm>
        </p:spPr>
      </p:pic>
      <p:sp>
        <p:nvSpPr>
          <p:cNvPr id="4" name="Date Placeholder 3">
            <a:extLst>
              <a:ext uri="{FF2B5EF4-FFF2-40B4-BE49-F238E27FC236}">
                <a16:creationId xmlns:a16="http://schemas.microsoft.com/office/drawing/2014/main" id="{A2BADAC7-FF53-4821-95AA-A99202729054}"/>
              </a:ext>
            </a:extLst>
          </p:cNvPr>
          <p:cNvSpPr>
            <a:spLocks noGrp="1"/>
          </p:cNvSpPr>
          <p:nvPr>
            <p:ph type="dt" sz="half" idx="2"/>
          </p:nvPr>
        </p:nvSpPr>
        <p:spPr/>
        <p:txBody>
          <a:bodyPr/>
          <a:lstStyle/>
          <a:p>
            <a:fld id="{769313F1-5002-42A1-8773-C2851FC15C14}" type="datetime1">
              <a:rPr lang="en-US" smtClean="0"/>
              <a:t>1/16/2023</a:t>
            </a:fld>
            <a:endParaRPr lang="en-US" dirty="0"/>
          </a:p>
        </p:txBody>
      </p:sp>
    </p:spTree>
    <p:extLst>
      <p:ext uri="{BB962C8B-B14F-4D97-AF65-F5344CB8AC3E}">
        <p14:creationId xmlns:p14="http://schemas.microsoft.com/office/powerpoint/2010/main" val="4067066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704F-C83A-4DB4-8002-A10EA5E9F8D3}"/>
              </a:ext>
            </a:extLst>
          </p:cNvPr>
          <p:cNvSpPr>
            <a:spLocks noGrp="1"/>
          </p:cNvSpPr>
          <p:nvPr>
            <p:ph type="title"/>
          </p:nvPr>
        </p:nvSpPr>
        <p:spPr/>
        <p:txBody>
          <a:bodyPr/>
          <a:lstStyle/>
          <a:p>
            <a:r>
              <a:rPr lang="en-US" sz="2900" dirty="0" err="1"/>
              <a:t>Crs</a:t>
            </a:r>
            <a:r>
              <a:rPr lang="en-US" sz="2900" dirty="0"/>
              <a:t> John Day Predator disruption operations</a:t>
            </a:r>
          </a:p>
        </p:txBody>
      </p:sp>
      <p:sp>
        <p:nvSpPr>
          <p:cNvPr id="3" name="Content Placeholder 2">
            <a:extLst>
              <a:ext uri="{FF2B5EF4-FFF2-40B4-BE49-F238E27FC236}">
                <a16:creationId xmlns:a16="http://schemas.microsoft.com/office/drawing/2014/main" id="{CC38A279-32EC-4B11-B0B2-8B46FB143E2B}"/>
              </a:ext>
            </a:extLst>
          </p:cNvPr>
          <p:cNvSpPr>
            <a:spLocks noGrp="1"/>
          </p:cNvSpPr>
          <p:nvPr>
            <p:ph sz="quarter" idx="10"/>
          </p:nvPr>
        </p:nvSpPr>
        <p:spPr>
          <a:xfrm>
            <a:off x="266700" y="1039187"/>
            <a:ext cx="11658600" cy="5438163"/>
          </a:xfrm>
        </p:spPr>
        <p:txBody>
          <a:bodyPr/>
          <a:lstStyle/>
          <a:p>
            <a:r>
              <a:rPr lang="en-US" sz="2600" u="sng" dirty="0">
                <a:solidFill>
                  <a:srgbClr val="000000"/>
                </a:solidFill>
                <a:latin typeface="Calibri" panose="020F0502020204030204" pitchFamily="34" charset="0"/>
              </a:rPr>
              <a:t>CRS Action</a:t>
            </a:r>
          </a:p>
          <a:p>
            <a:pPr marL="285750" indent="-285750">
              <a:spcBef>
                <a:spcPts val="600"/>
              </a:spcBef>
              <a:buFont typeface="Arial" panose="020B0604020202020204" pitchFamily="34" charset="0"/>
              <a:buChar char="•"/>
            </a:pPr>
            <a:r>
              <a:rPr lang="en-US" sz="2400" dirty="0">
                <a:solidFill>
                  <a:srgbClr val="000000"/>
                </a:solidFill>
                <a:latin typeface="Calibri" panose="020F0502020204030204" pitchFamily="34" charset="0"/>
              </a:rPr>
              <a:t>O</a:t>
            </a:r>
            <a:r>
              <a:rPr lang="en-US" sz="2400" b="0" i="0" u="none" strike="noStrike" baseline="0" dirty="0">
                <a:solidFill>
                  <a:srgbClr val="000000"/>
                </a:solidFill>
                <a:latin typeface="Calibri" panose="020F0502020204030204" pitchFamily="34" charset="0"/>
              </a:rPr>
              <a:t>perate John Day Dam forebay</a:t>
            </a:r>
          </a:p>
          <a:p>
            <a:pPr marL="512763" lvl="1" indent="-285750">
              <a:spcBef>
                <a:spcPts val="600"/>
              </a:spcBef>
              <a:buFont typeface="Arial" panose="020B0604020202020204" pitchFamily="34" charset="0"/>
              <a:buChar char="•"/>
            </a:pPr>
            <a:r>
              <a:rPr lang="en-US" sz="2400" dirty="0">
                <a:solidFill>
                  <a:srgbClr val="000000"/>
                </a:solidFill>
                <a:latin typeface="Calibri" panose="020F0502020204030204" pitchFamily="34" charset="0"/>
              </a:rPr>
              <a:t>W</a:t>
            </a:r>
            <a:r>
              <a:rPr lang="en-US" sz="2400" b="0" i="0" u="none" strike="noStrike" baseline="0" dirty="0">
                <a:solidFill>
                  <a:srgbClr val="000000"/>
                </a:solidFill>
                <a:latin typeface="Calibri" panose="020F0502020204030204" pitchFamily="34" charset="0"/>
              </a:rPr>
              <a:t>ithin 264.5 to 266.5 range </a:t>
            </a:r>
          </a:p>
          <a:p>
            <a:pPr marL="512763" lvl="1" indent="-285750">
              <a:spcBef>
                <a:spcPts val="600"/>
              </a:spcBef>
              <a:buFont typeface="Arial" panose="020B0604020202020204" pitchFamily="34" charset="0"/>
              <a:buChar char="•"/>
            </a:pPr>
            <a:r>
              <a:rPr lang="en-US" sz="2400" dirty="0">
                <a:solidFill>
                  <a:srgbClr val="000000"/>
                </a:solidFill>
                <a:latin typeface="Calibri" panose="020F0502020204030204" pitchFamily="34" charset="0"/>
              </a:rPr>
              <a:t>F</a:t>
            </a:r>
            <a:r>
              <a:rPr lang="en-US" sz="2400" b="0" i="0" u="none" strike="noStrike" baseline="0" dirty="0">
                <a:solidFill>
                  <a:srgbClr val="000000"/>
                </a:solidFill>
                <a:latin typeface="Calibri" panose="020F0502020204030204" pitchFamily="34" charset="0"/>
              </a:rPr>
              <a:t>rom April 10 to as late as June 15</a:t>
            </a:r>
          </a:p>
          <a:p>
            <a:pPr marL="512763" lvl="1" indent="-285750">
              <a:spcBef>
                <a:spcPts val="600"/>
              </a:spcBef>
              <a:buFont typeface="Arial" panose="020B0604020202020204" pitchFamily="34" charset="0"/>
              <a:buChar char="•"/>
            </a:pPr>
            <a:endParaRPr lang="en-US" sz="1200" dirty="0">
              <a:solidFill>
                <a:srgbClr val="000000"/>
              </a:solidFill>
              <a:latin typeface="Calibri" panose="020F0502020204030204" pitchFamily="34" charset="0"/>
            </a:endParaRPr>
          </a:p>
          <a:p>
            <a:pPr marL="285750" indent="-285750">
              <a:spcBef>
                <a:spcPts val="600"/>
              </a:spcBef>
              <a:buFont typeface="Arial" panose="020B0604020202020204" pitchFamily="34" charset="0"/>
              <a:buChar char="•"/>
            </a:pPr>
            <a:r>
              <a:rPr lang="en-US" sz="2400" dirty="0">
                <a:solidFill>
                  <a:srgbClr val="000000"/>
                </a:solidFill>
                <a:latin typeface="Calibri" panose="020F0502020204030204" pitchFamily="34" charset="0"/>
              </a:rPr>
              <a:t>2022 Operation</a:t>
            </a:r>
          </a:p>
          <a:p>
            <a:pPr marL="512763" lvl="1" indent="-285750">
              <a:spcBef>
                <a:spcPts val="600"/>
              </a:spcBef>
              <a:buFont typeface="Arial" panose="020B0604020202020204" pitchFamily="34" charset="0"/>
              <a:buChar char="•"/>
            </a:pPr>
            <a:r>
              <a:rPr lang="en-US" sz="2400" dirty="0">
                <a:solidFill>
                  <a:srgbClr val="000000"/>
                </a:solidFill>
                <a:latin typeface="Calibri" panose="020F0502020204030204" pitchFamily="34" charset="0"/>
                <a:ea typeface="ＭＳ Ｐゴシック" charset="0"/>
              </a:rPr>
              <a:t>Operation early April to early June </a:t>
            </a:r>
          </a:p>
          <a:p>
            <a:pPr marL="569913" lvl="1" indent="-342900">
              <a:spcBef>
                <a:spcPts val="600"/>
              </a:spcBef>
              <a:buFont typeface="Arial" panose="020B0604020202020204" pitchFamily="34" charset="0"/>
              <a:buChar char="•"/>
            </a:pPr>
            <a:r>
              <a:rPr lang="en-US" sz="2400" dirty="0">
                <a:solidFill>
                  <a:srgbClr val="000000"/>
                </a:solidFill>
                <a:latin typeface="Calibri" panose="020F0502020204030204" pitchFamily="34" charset="0"/>
                <a:ea typeface="ＭＳ Ｐゴシック" charset="0"/>
              </a:rPr>
              <a:t>Return to MIP: Early June </a:t>
            </a:r>
          </a:p>
          <a:p>
            <a:pPr lvl="1" indent="0">
              <a:spcBef>
                <a:spcPts val="600"/>
              </a:spcBef>
              <a:buNone/>
            </a:pPr>
            <a:r>
              <a:rPr lang="en-US" sz="2400" dirty="0">
                <a:solidFill>
                  <a:srgbClr val="000000"/>
                </a:solidFill>
                <a:latin typeface="Calibri" panose="020F0502020204030204" pitchFamily="34" charset="0"/>
                <a:ea typeface="ＭＳ Ｐゴシック" charset="0"/>
              </a:rPr>
              <a:t>	262.5-264.5 ft</a:t>
            </a:r>
          </a:p>
          <a:p>
            <a:pPr lvl="1" indent="0">
              <a:buNone/>
            </a:pPr>
            <a:endParaRPr lang="en-US" sz="2400" dirty="0"/>
          </a:p>
        </p:txBody>
      </p:sp>
      <p:pic>
        <p:nvPicPr>
          <p:cNvPr id="7" name="Picture 6">
            <a:extLst>
              <a:ext uri="{FF2B5EF4-FFF2-40B4-BE49-F238E27FC236}">
                <a16:creationId xmlns:a16="http://schemas.microsoft.com/office/drawing/2014/main" id="{76AE28C5-9F73-4552-AB0B-2B9966F677C1}"/>
              </a:ext>
            </a:extLst>
          </p:cNvPr>
          <p:cNvPicPr>
            <a:picLocks noChangeAspect="1"/>
          </p:cNvPicPr>
          <p:nvPr/>
        </p:nvPicPr>
        <p:blipFill rotWithShape="1">
          <a:blip r:embed="rId2"/>
          <a:srcRect t="16053"/>
          <a:stretch/>
        </p:blipFill>
        <p:spPr>
          <a:xfrm>
            <a:off x="3823092" y="4503994"/>
            <a:ext cx="8231256" cy="2221931"/>
          </a:xfrm>
          <a:prstGeom prst="rect">
            <a:avLst/>
          </a:prstGeom>
        </p:spPr>
      </p:pic>
      <p:grpSp>
        <p:nvGrpSpPr>
          <p:cNvPr id="9" name="Group 8">
            <a:extLst>
              <a:ext uri="{FF2B5EF4-FFF2-40B4-BE49-F238E27FC236}">
                <a16:creationId xmlns:a16="http://schemas.microsoft.com/office/drawing/2014/main" id="{8DB1AE36-BB4D-4FC6-B251-D6D66612B674}"/>
              </a:ext>
            </a:extLst>
          </p:cNvPr>
          <p:cNvGrpSpPr/>
          <p:nvPr/>
        </p:nvGrpSpPr>
        <p:grpSpPr>
          <a:xfrm>
            <a:off x="5689731" y="945477"/>
            <a:ext cx="6235569" cy="3496124"/>
            <a:chOff x="5796792" y="1007869"/>
            <a:chExt cx="6193032" cy="3401291"/>
          </a:xfrm>
        </p:grpSpPr>
        <p:pic>
          <p:nvPicPr>
            <p:cNvPr id="5" name="Picture 4">
              <a:extLst>
                <a:ext uri="{FF2B5EF4-FFF2-40B4-BE49-F238E27FC236}">
                  <a16:creationId xmlns:a16="http://schemas.microsoft.com/office/drawing/2014/main" id="{024123D1-4035-4900-8D88-AF3C8B8407DD}"/>
                </a:ext>
              </a:extLst>
            </p:cNvPr>
            <p:cNvPicPr>
              <a:picLocks noChangeAspect="1"/>
            </p:cNvPicPr>
            <p:nvPr/>
          </p:nvPicPr>
          <p:blipFill>
            <a:blip r:embed="rId3"/>
            <a:stretch>
              <a:fillRect/>
            </a:stretch>
          </p:blipFill>
          <p:spPr>
            <a:xfrm>
              <a:off x="5796792" y="1007869"/>
              <a:ext cx="6193032" cy="3401291"/>
            </a:xfrm>
            <a:prstGeom prst="rect">
              <a:avLst/>
            </a:prstGeom>
          </p:spPr>
        </p:pic>
        <p:sp>
          <p:nvSpPr>
            <p:cNvPr id="8" name="Rectangle 7">
              <a:extLst>
                <a:ext uri="{FF2B5EF4-FFF2-40B4-BE49-F238E27FC236}">
                  <a16:creationId xmlns:a16="http://schemas.microsoft.com/office/drawing/2014/main" id="{497ED66A-D7F2-40F1-AA64-CBF7A4C157B3}"/>
                </a:ext>
              </a:extLst>
            </p:cNvPr>
            <p:cNvSpPr/>
            <p:nvPr/>
          </p:nvSpPr>
          <p:spPr>
            <a:xfrm>
              <a:off x="7246992" y="1487055"/>
              <a:ext cx="1869299" cy="2567711"/>
            </a:xfrm>
            <a:prstGeom prst="rect">
              <a:avLst/>
            </a:prstGeom>
            <a:solidFill>
              <a:srgbClr val="3F4339">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C0C0C0"/>
                </a:highlight>
              </a:endParaRPr>
            </a:p>
          </p:txBody>
        </p:sp>
      </p:grpSp>
    </p:spTree>
    <p:extLst>
      <p:ext uri="{BB962C8B-B14F-4D97-AF65-F5344CB8AC3E}">
        <p14:creationId xmlns:p14="http://schemas.microsoft.com/office/powerpoint/2010/main" val="1354271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3144-5A54-454C-9BEA-2371059654C9}"/>
              </a:ext>
            </a:extLst>
          </p:cNvPr>
          <p:cNvSpPr>
            <a:spLocks noGrp="1"/>
          </p:cNvSpPr>
          <p:nvPr>
            <p:ph type="title"/>
          </p:nvPr>
        </p:nvSpPr>
        <p:spPr/>
        <p:txBody>
          <a:bodyPr/>
          <a:lstStyle/>
          <a:p>
            <a:r>
              <a:rPr lang="en-US" sz="2900" dirty="0" err="1"/>
              <a:t>Crs</a:t>
            </a:r>
            <a:r>
              <a:rPr lang="en-US" sz="2900" dirty="0"/>
              <a:t> John Day Predator disruption operations</a:t>
            </a:r>
          </a:p>
        </p:txBody>
      </p:sp>
      <p:sp>
        <p:nvSpPr>
          <p:cNvPr id="14" name="TextBox 13">
            <a:extLst>
              <a:ext uri="{FF2B5EF4-FFF2-40B4-BE49-F238E27FC236}">
                <a16:creationId xmlns:a16="http://schemas.microsoft.com/office/drawing/2014/main" id="{7E9E8BE7-56F2-4961-A8C8-CEA427126F12}"/>
              </a:ext>
            </a:extLst>
          </p:cNvPr>
          <p:cNvSpPr txBox="1"/>
          <p:nvPr/>
        </p:nvSpPr>
        <p:spPr>
          <a:xfrm>
            <a:off x="285223" y="1078831"/>
            <a:ext cx="5318621" cy="3693319"/>
          </a:xfrm>
          <a:prstGeom prst="rect">
            <a:avLst/>
          </a:prstGeom>
          <a:noFill/>
        </p:spPr>
        <p:txBody>
          <a:bodyPr wrap="square" rtlCol="0">
            <a:spAutoFit/>
          </a:bodyPr>
          <a:lstStyle/>
          <a:p>
            <a:r>
              <a:rPr lang="en-US" u="sng" dirty="0"/>
              <a:t>Blalock Island Observations – 2022</a:t>
            </a:r>
          </a:p>
          <a:p>
            <a:endParaRPr lang="en-US" dirty="0"/>
          </a:p>
          <a:p>
            <a:pPr marL="285750" indent="-285750">
              <a:buFont typeface="Arial" panose="020B0604020202020204" pitchFamily="34" charset="0"/>
              <a:buChar char="•"/>
            </a:pPr>
            <a:r>
              <a:rPr lang="en-US" dirty="0"/>
              <a:t>No nesting Caspian terns observed via flights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Limited low-lying habitat during 2022 Operation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Limited CATE, DCCO, gulls loafing following return to lower WSE</a:t>
            </a:r>
          </a:p>
          <a:p>
            <a:endParaRPr lang="en-US" dirty="0"/>
          </a:p>
          <a:p>
            <a:r>
              <a:rPr lang="en-US" i="1" dirty="0"/>
              <a:t>Additional Observations by OSU/RTR</a:t>
            </a:r>
          </a:p>
          <a:p>
            <a:endParaRPr lang="en-US" dirty="0"/>
          </a:p>
          <a:p>
            <a:endParaRPr lang="en-US" dirty="0"/>
          </a:p>
          <a:p>
            <a:endParaRPr lang="en-US" dirty="0"/>
          </a:p>
        </p:txBody>
      </p:sp>
      <p:grpSp>
        <p:nvGrpSpPr>
          <p:cNvPr id="9" name="Group 8">
            <a:extLst>
              <a:ext uri="{FF2B5EF4-FFF2-40B4-BE49-F238E27FC236}">
                <a16:creationId xmlns:a16="http://schemas.microsoft.com/office/drawing/2014/main" id="{A3E8B73C-3D55-4515-9F48-BCE7920DDBFE}"/>
              </a:ext>
            </a:extLst>
          </p:cNvPr>
          <p:cNvGrpSpPr/>
          <p:nvPr/>
        </p:nvGrpSpPr>
        <p:grpSpPr>
          <a:xfrm>
            <a:off x="5972409" y="748456"/>
            <a:ext cx="5720827" cy="2990583"/>
            <a:chOff x="6017364" y="1065453"/>
            <a:chExt cx="6046490" cy="3130800"/>
          </a:xfrm>
        </p:grpSpPr>
        <p:pic>
          <p:nvPicPr>
            <p:cNvPr id="4" name="Picture 3">
              <a:extLst>
                <a:ext uri="{FF2B5EF4-FFF2-40B4-BE49-F238E27FC236}">
                  <a16:creationId xmlns:a16="http://schemas.microsoft.com/office/drawing/2014/main" id="{4C7F0141-E057-46B8-A06E-3CD12F773768}"/>
                </a:ext>
              </a:extLst>
            </p:cNvPr>
            <p:cNvPicPr>
              <a:picLocks noChangeAspect="1"/>
            </p:cNvPicPr>
            <p:nvPr/>
          </p:nvPicPr>
          <p:blipFill rotWithShape="1">
            <a:blip r:embed="rId2"/>
            <a:srcRect t="2" b="21806"/>
            <a:stretch/>
          </p:blipFill>
          <p:spPr>
            <a:xfrm>
              <a:off x="6047404" y="1065453"/>
              <a:ext cx="6016450" cy="3130800"/>
            </a:xfrm>
            <a:prstGeom prst="rect">
              <a:avLst/>
            </a:prstGeom>
          </p:spPr>
        </p:pic>
        <p:sp>
          <p:nvSpPr>
            <p:cNvPr id="5" name="TextBox 4">
              <a:extLst>
                <a:ext uri="{FF2B5EF4-FFF2-40B4-BE49-F238E27FC236}">
                  <a16:creationId xmlns:a16="http://schemas.microsoft.com/office/drawing/2014/main" id="{F4426635-98B4-401F-8A7A-E951377AF7CC}"/>
                </a:ext>
              </a:extLst>
            </p:cNvPr>
            <p:cNvSpPr txBox="1"/>
            <p:nvPr/>
          </p:nvSpPr>
          <p:spPr>
            <a:xfrm>
              <a:off x="6017364" y="3825337"/>
              <a:ext cx="2860783" cy="369332"/>
            </a:xfrm>
            <a:prstGeom prst="rect">
              <a:avLst/>
            </a:prstGeom>
            <a:noFill/>
          </p:spPr>
          <p:txBody>
            <a:bodyPr wrap="none" rtlCol="0">
              <a:spAutoFit/>
            </a:bodyPr>
            <a:lstStyle/>
            <a:p>
              <a:r>
                <a:rPr lang="en-US" dirty="0"/>
                <a:t>Photo Taken 24 May 2022</a:t>
              </a:r>
            </a:p>
          </p:txBody>
        </p:sp>
      </p:grpSp>
      <p:grpSp>
        <p:nvGrpSpPr>
          <p:cNvPr id="11" name="Group 10">
            <a:extLst>
              <a:ext uri="{FF2B5EF4-FFF2-40B4-BE49-F238E27FC236}">
                <a16:creationId xmlns:a16="http://schemas.microsoft.com/office/drawing/2014/main" id="{90C0B9FE-A0DE-4500-BEDD-2B47CA4B8CF8}"/>
              </a:ext>
            </a:extLst>
          </p:cNvPr>
          <p:cNvGrpSpPr/>
          <p:nvPr/>
        </p:nvGrpSpPr>
        <p:grpSpPr>
          <a:xfrm>
            <a:off x="129309" y="3936513"/>
            <a:ext cx="8146473" cy="2863737"/>
            <a:chOff x="0" y="3903470"/>
            <a:chExt cx="8146473" cy="2863737"/>
          </a:xfrm>
        </p:grpSpPr>
        <p:pic>
          <p:nvPicPr>
            <p:cNvPr id="8" name="Picture 7">
              <a:extLst>
                <a:ext uri="{FF2B5EF4-FFF2-40B4-BE49-F238E27FC236}">
                  <a16:creationId xmlns:a16="http://schemas.microsoft.com/office/drawing/2014/main" id="{1105753D-16D8-401D-AD49-424B7FE6EFC9}"/>
                </a:ext>
              </a:extLst>
            </p:cNvPr>
            <p:cNvPicPr>
              <a:picLocks noChangeAspect="1"/>
            </p:cNvPicPr>
            <p:nvPr/>
          </p:nvPicPr>
          <p:blipFill>
            <a:blip r:embed="rId3"/>
            <a:stretch>
              <a:fillRect/>
            </a:stretch>
          </p:blipFill>
          <p:spPr>
            <a:xfrm>
              <a:off x="73891" y="3903470"/>
              <a:ext cx="8072582" cy="2863737"/>
            </a:xfrm>
            <a:prstGeom prst="rect">
              <a:avLst/>
            </a:prstGeom>
          </p:spPr>
        </p:pic>
        <p:sp>
          <p:nvSpPr>
            <p:cNvPr id="10" name="TextBox 9">
              <a:extLst>
                <a:ext uri="{FF2B5EF4-FFF2-40B4-BE49-F238E27FC236}">
                  <a16:creationId xmlns:a16="http://schemas.microsoft.com/office/drawing/2014/main" id="{9F9E68AA-3474-49CE-A83E-A98D4221F042}"/>
                </a:ext>
              </a:extLst>
            </p:cNvPr>
            <p:cNvSpPr txBox="1"/>
            <p:nvPr/>
          </p:nvSpPr>
          <p:spPr>
            <a:xfrm>
              <a:off x="0" y="6396460"/>
              <a:ext cx="2787943" cy="369332"/>
            </a:xfrm>
            <a:prstGeom prst="rect">
              <a:avLst/>
            </a:prstGeom>
            <a:noFill/>
          </p:spPr>
          <p:txBody>
            <a:bodyPr wrap="none" rtlCol="0">
              <a:spAutoFit/>
            </a:bodyPr>
            <a:lstStyle/>
            <a:p>
              <a:r>
                <a:rPr lang="en-US" dirty="0"/>
                <a:t>Photo taken 29 July 2022</a:t>
              </a:r>
            </a:p>
          </p:txBody>
        </p:sp>
      </p:grpSp>
      <p:pic>
        <p:nvPicPr>
          <p:cNvPr id="12" name="Picture 11">
            <a:extLst>
              <a:ext uri="{FF2B5EF4-FFF2-40B4-BE49-F238E27FC236}">
                <a16:creationId xmlns:a16="http://schemas.microsoft.com/office/drawing/2014/main" id="{57A44B71-312B-4DCB-B10E-62ADA183BEE0}"/>
              </a:ext>
            </a:extLst>
          </p:cNvPr>
          <p:cNvPicPr>
            <a:picLocks noChangeAspect="1"/>
          </p:cNvPicPr>
          <p:nvPr/>
        </p:nvPicPr>
        <p:blipFill>
          <a:blip r:embed="rId4"/>
          <a:stretch>
            <a:fillRect/>
          </a:stretch>
        </p:blipFill>
        <p:spPr>
          <a:xfrm>
            <a:off x="8459463" y="3809668"/>
            <a:ext cx="3233773" cy="2990582"/>
          </a:xfrm>
          <a:prstGeom prst="rect">
            <a:avLst/>
          </a:prstGeom>
        </p:spPr>
      </p:pic>
    </p:spTree>
    <p:extLst>
      <p:ext uri="{BB962C8B-B14F-4D97-AF65-F5344CB8AC3E}">
        <p14:creationId xmlns:p14="http://schemas.microsoft.com/office/powerpoint/2010/main" val="4202557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37B7D-465F-4622-8441-BF9E12BD2DB1}"/>
              </a:ext>
            </a:extLst>
          </p:cNvPr>
          <p:cNvSpPr>
            <a:spLocks noGrp="1"/>
          </p:cNvSpPr>
          <p:nvPr>
            <p:ph type="title"/>
          </p:nvPr>
        </p:nvSpPr>
        <p:spPr>
          <a:xfrm>
            <a:off x="927151" y="184844"/>
            <a:ext cx="10185088" cy="785419"/>
          </a:xfrm>
        </p:spPr>
        <p:txBody>
          <a:bodyPr/>
          <a:lstStyle/>
          <a:p>
            <a:pPr algn="ctr"/>
            <a:r>
              <a:rPr lang="en-US" sz="2900" dirty="0" err="1"/>
              <a:t>Crs</a:t>
            </a:r>
            <a:r>
              <a:rPr lang="en-US" sz="2900" dirty="0"/>
              <a:t> John Day Predator disruption operations</a:t>
            </a:r>
            <a:br>
              <a:rPr lang="en-US" sz="2900" dirty="0"/>
            </a:br>
            <a:r>
              <a:rPr lang="en-US" sz="2900" dirty="0"/>
              <a:t>2021</a:t>
            </a:r>
          </a:p>
        </p:txBody>
      </p:sp>
      <p:pic>
        <p:nvPicPr>
          <p:cNvPr id="5" name="Content Placeholder 4">
            <a:extLst>
              <a:ext uri="{FF2B5EF4-FFF2-40B4-BE49-F238E27FC236}">
                <a16:creationId xmlns:a16="http://schemas.microsoft.com/office/drawing/2014/main" id="{0DCBAABF-775D-4CCC-A623-5614239EE775}"/>
              </a:ext>
            </a:extLst>
          </p:cNvPr>
          <p:cNvPicPr>
            <a:picLocks noGrp="1" noChangeAspect="1"/>
          </p:cNvPicPr>
          <p:nvPr>
            <p:ph sz="quarter" idx="10"/>
          </p:nvPr>
        </p:nvPicPr>
        <p:blipFill>
          <a:blip r:embed="rId2"/>
          <a:stretch>
            <a:fillRect/>
          </a:stretch>
        </p:blipFill>
        <p:spPr>
          <a:xfrm>
            <a:off x="9009777" y="3797597"/>
            <a:ext cx="2934390" cy="2904200"/>
          </a:xfrm>
          <a:prstGeom prst="rect">
            <a:avLst/>
          </a:prstGeom>
        </p:spPr>
      </p:pic>
      <p:grpSp>
        <p:nvGrpSpPr>
          <p:cNvPr id="8" name="Group 7">
            <a:extLst>
              <a:ext uri="{FF2B5EF4-FFF2-40B4-BE49-F238E27FC236}">
                <a16:creationId xmlns:a16="http://schemas.microsoft.com/office/drawing/2014/main" id="{2F0963FC-D2E2-45F2-B9DF-0DAA2BD5D77A}"/>
              </a:ext>
            </a:extLst>
          </p:cNvPr>
          <p:cNvGrpSpPr/>
          <p:nvPr/>
        </p:nvGrpSpPr>
        <p:grpSpPr>
          <a:xfrm>
            <a:off x="180722" y="5249697"/>
            <a:ext cx="8548937" cy="1423459"/>
            <a:chOff x="2646230" y="4983061"/>
            <a:chExt cx="9365048" cy="1657451"/>
          </a:xfrm>
        </p:grpSpPr>
        <p:pic>
          <p:nvPicPr>
            <p:cNvPr id="6" name="Picture 5">
              <a:extLst>
                <a:ext uri="{FF2B5EF4-FFF2-40B4-BE49-F238E27FC236}">
                  <a16:creationId xmlns:a16="http://schemas.microsoft.com/office/drawing/2014/main" id="{11DF1D53-E8D9-44B9-B9C0-B32E4C074F0D}"/>
                </a:ext>
              </a:extLst>
            </p:cNvPr>
            <p:cNvPicPr>
              <a:picLocks noChangeAspect="1"/>
            </p:cNvPicPr>
            <p:nvPr/>
          </p:nvPicPr>
          <p:blipFill>
            <a:blip r:embed="rId3"/>
            <a:stretch>
              <a:fillRect/>
            </a:stretch>
          </p:blipFill>
          <p:spPr>
            <a:xfrm>
              <a:off x="2646230" y="4983061"/>
              <a:ext cx="9365048" cy="1657451"/>
            </a:xfrm>
            <a:prstGeom prst="rect">
              <a:avLst/>
            </a:prstGeom>
          </p:spPr>
        </p:pic>
        <p:sp>
          <p:nvSpPr>
            <p:cNvPr id="7" name="TextBox 6">
              <a:extLst>
                <a:ext uri="{FF2B5EF4-FFF2-40B4-BE49-F238E27FC236}">
                  <a16:creationId xmlns:a16="http://schemas.microsoft.com/office/drawing/2014/main" id="{9453DFAC-0682-4C2A-8E68-F59B37083C2E}"/>
                </a:ext>
              </a:extLst>
            </p:cNvPr>
            <p:cNvSpPr txBox="1"/>
            <p:nvPr/>
          </p:nvSpPr>
          <p:spPr>
            <a:xfrm>
              <a:off x="2785980" y="6110471"/>
              <a:ext cx="1665842" cy="461665"/>
            </a:xfrm>
            <a:prstGeom prst="rect">
              <a:avLst/>
            </a:prstGeom>
            <a:noFill/>
          </p:spPr>
          <p:txBody>
            <a:bodyPr wrap="none" rtlCol="0">
              <a:spAutoFit/>
            </a:bodyPr>
            <a:lstStyle/>
            <a:p>
              <a:pPr algn="r"/>
              <a:r>
                <a:rPr lang="en-US" sz="1200" dirty="0">
                  <a:solidFill>
                    <a:srgbClr val="000000"/>
                  </a:solidFill>
                  <a:effectLst/>
                  <a:latin typeface="Calibri" panose="020F0502020204030204" pitchFamily="34" charset="0"/>
                  <a:ea typeface="Calibri" panose="020F0502020204030204" pitchFamily="34" charset="0"/>
                </a:rPr>
                <a:t>Long and Middle Island </a:t>
              </a:r>
            </a:p>
            <a:p>
              <a:pPr algn="r"/>
              <a:r>
                <a:rPr lang="en-US" sz="1200" dirty="0">
                  <a:solidFill>
                    <a:srgbClr val="000000"/>
                  </a:solidFill>
                  <a:effectLst/>
                  <a:latin typeface="Calibri" panose="020F0502020204030204" pitchFamily="34" charset="0"/>
                  <a:ea typeface="Calibri" panose="020F0502020204030204" pitchFamily="34" charset="0"/>
                </a:rPr>
                <a:t>13 July 2021</a:t>
              </a:r>
              <a:endParaRPr lang="en-US" sz="1200" dirty="0"/>
            </a:p>
          </p:txBody>
        </p:sp>
      </p:grpSp>
      <p:grpSp>
        <p:nvGrpSpPr>
          <p:cNvPr id="11" name="Group 10">
            <a:extLst>
              <a:ext uri="{FF2B5EF4-FFF2-40B4-BE49-F238E27FC236}">
                <a16:creationId xmlns:a16="http://schemas.microsoft.com/office/drawing/2014/main" id="{0135087A-7026-45A1-BBB5-A6E8B37E63CE}"/>
              </a:ext>
            </a:extLst>
          </p:cNvPr>
          <p:cNvGrpSpPr/>
          <p:nvPr/>
        </p:nvGrpSpPr>
        <p:grpSpPr>
          <a:xfrm>
            <a:off x="390446" y="3402593"/>
            <a:ext cx="8040489" cy="1725054"/>
            <a:chOff x="180722" y="3043582"/>
            <a:chExt cx="7839538" cy="1528417"/>
          </a:xfrm>
        </p:grpSpPr>
        <p:pic>
          <p:nvPicPr>
            <p:cNvPr id="9" name="Picture 8">
              <a:extLst>
                <a:ext uri="{FF2B5EF4-FFF2-40B4-BE49-F238E27FC236}">
                  <a16:creationId xmlns:a16="http://schemas.microsoft.com/office/drawing/2014/main" id="{A09624A7-FB4F-4B54-BC86-B7C58AFE447D}"/>
                </a:ext>
              </a:extLst>
            </p:cNvPr>
            <p:cNvPicPr>
              <a:picLocks noChangeAspect="1"/>
            </p:cNvPicPr>
            <p:nvPr/>
          </p:nvPicPr>
          <p:blipFill>
            <a:blip r:embed="rId4"/>
            <a:stretch>
              <a:fillRect/>
            </a:stretch>
          </p:blipFill>
          <p:spPr>
            <a:xfrm>
              <a:off x="180722" y="3043582"/>
              <a:ext cx="7839538" cy="1528417"/>
            </a:xfrm>
            <a:prstGeom prst="rect">
              <a:avLst/>
            </a:prstGeom>
          </p:spPr>
        </p:pic>
        <p:sp>
          <p:nvSpPr>
            <p:cNvPr id="10" name="TextBox 9">
              <a:extLst>
                <a:ext uri="{FF2B5EF4-FFF2-40B4-BE49-F238E27FC236}">
                  <a16:creationId xmlns:a16="http://schemas.microsoft.com/office/drawing/2014/main" id="{DB76B2F4-FE2D-4D30-8260-BDDC17FBA0E7}"/>
                </a:ext>
              </a:extLst>
            </p:cNvPr>
            <p:cNvSpPr txBox="1"/>
            <p:nvPr/>
          </p:nvSpPr>
          <p:spPr>
            <a:xfrm>
              <a:off x="180722" y="3407680"/>
              <a:ext cx="2153154" cy="400110"/>
            </a:xfrm>
            <a:prstGeom prst="rect">
              <a:avLst/>
            </a:prstGeom>
            <a:noFill/>
          </p:spPr>
          <p:txBody>
            <a:bodyPr wrap="none" rtlCol="0">
              <a:spAutoFit/>
            </a:bodyPr>
            <a:lstStyle/>
            <a:p>
              <a:r>
                <a:rPr lang="en-US" sz="1000" dirty="0">
                  <a:solidFill>
                    <a:srgbClr val="000000"/>
                  </a:solidFill>
                  <a:effectLst/>
                  <a:latin typeface="Calibri" panose="020F0502020204030204" pitchFamily="34" charset="0"/>
                  <a:ea typeface="Calibri" panose="020F0502020204030204" pitchFamily="34" charset="0"/>
                </a:rPr>
                <a:t>South, Middle, Long, and Anvil Islands</a:t>
              </a:r>
            </a:p>
            <a:p>
              <a:r>
                <a:rPr lang="en-US" sz="1000" dirty="0"/>
                <a:t>13 July 2021</a:t>
              </a:r>
            </a:p>
          </p:txBody>
        </p:sp>
      </p:grpSp>
      <p:grpSp>
        <p:nvGrpSpPr>
          <p:cNvPr id="14" name="Group 13">
            <a:extLst>
              <a:ext uri="{FF2B5EF4-FFF2-40B4-BE49-F238E27FC236}">
                <a16:creationId xmlns:a16="http://schemas.microsoft.com/office/drawing/2014/main" id="{11E5140E-CEB5-486D-96C6-FADCD77079E7}"/>
              </a:ext>
            </a:extLst>
          </p:cNvPr>
          <p:cNvGrpSpPr/>
          <p:nvPr/>
        </p:nvGrpSpPr>
        <p:grpSpPr>
          <a:xfrm>
            <a:off x="180722" y="1023710"/>
            <a:ext cx="8459939" cy="2214440"/>
            <a:chOff x="278795" y="1026603"/>
            <a:chExt cx="8470579" cy="2290194"/>
          </a:xfrm>
        </p:grpSpPr>
        <p:pic>
          <p:nvPicPr>
            <p:cNvPr id="12" name="Picture 11">
              <a:extLst>
                <a:ext uri="{FF2B5EF4-FFF2-40B4-BE49-F238E27FC236}">
                  <a16:creationId xmlns:a16="http://schemas.microsoft.com/office/drawing/2014/main" id="{F5D730EB-3651-477F-A90C-603030AB5708}"/>
                </a:ext>
              </a:extLst>
            </p:cNvPr>
            <p:cNvPicPr>
              <a:picLocks noChangeAspect="1"/>
            </p:cNvPicPr>
            <p:nvPr/>
          </p:nvPicPr>
          <p:blipFill>
            <a:blip r:embed="rId5"/>
            <a:stretch>
              <a:fillRect/>
            </a:stretch>
          </p:blipFill>
          <p:spPr>
            <a:xfrm>
              <a:off x="278795" y="1026603"/>
              <a:ext cx="8470579" cy="2290194"/>
            </a:xfrm>
            <a:prstGeom prst="rect">
              <a:avLst/>
            </a:prstGeom>
          </p:spPr>
        </p:pic>
        <p:sp>
          <p:nvSpPr>
            <p:cNvPr id="13" name="TextBox 12">
              <a:extLst>
                <a:ext uri="{FF2B5EF4-FFF2-40B4-BE49-F238E27FC236}">
                  <a16:creationId xmlns:a16="http://schemas.microsoft.com/office/drawing/2014/main" id="{46ACB0A1-A813-4EF2-AFA5-3EBEBC6D5508}"/>
                </a:ext>
              </a:extLst>
            </p:cNvPr>
            <p:cNvSpPr txBox="1"/>
            <p:nvPr/>
          </p:nvSpPr>
          <p:spPr>
            <a:xfrm>
              <a:off x="278795" y="1040826"/>
              <a:ext cx="1778051" cy="461665"/>
            </a:xfrm>
            <a:prstGeom prst="rect">
              <a:avLst/>
            </a:prstGeom>
            <a:noFill/>
          </p:spPr>
          <p:txBody>
            <a:bodyPr wrap="none" rtlCol="0">
              <a:spAutoFit/>
            </a:bodyPr>
            <a:lstStyle/>
            <a:p>
              <a:r>
                <a:rPr lang="en-US" sz="1200" dirty="0"/>
                <a:t>Blalock Island Complex</a:t>
              </a:r>
            </a:p>
            <a:p>
              <a:r>
                <a:rPr lang="en-US" sz="1200" dirty="0"/>
                <a:t>03 June 2021</a:t>
              </a:r>
            </a:p>
          </p:txBody>
        </p:sp>
      </p:grpSp>
      <p:pic>
        <p:nvPicPr>
          <p:cNvPr id="16" name="Picture 15">
            <a:extLst>
              <a:ext uri="{FF2B5EF4-FFF2-40B4-BE49-F238E27FC236}">
                <a16:creationId xmlns:a16="http://schemas.microsoft.com/office/drawing/2014/main" id="{9608461E-93F0-4CD3-A7DF-6C130181F819}"/>
              </a:ext>
            </a:extLst>
          </p:cNvPr>
          <p:cNvPicPr>
            <a:picLocks noChangeAspect="1"/>
          </p:cNvPicPr>
          <p:nvPr/>
        </p:nvPicPr>
        <p:blipFill rotWithShape="1">
          <a:blip r:embed="rId6"/>
          <a:srcRect l="13812" t="-540" r="7023" b="8727"/>
          <a:stretch/>
        </p:blipFill>
        <p:spPr>
          <a:xfrm>
            <a:off x="8942664" y="910155"/>
            <a:ext cx="3001503" cy="2772611"/>
          </a:xfrm>
          <a:prstGeom prst="rect">
            <a:avLst/>
          </a:prstGeom>
        </p:spPr>
      </p:pic>
    </p:spTree>
    <p:extLst>
      <p:ext uri="{BB962C8B-B14F-4D97-AF65-F5344CB8AC3E}">
        <p14:creationId xmlns:p14="http://schemas.microsoft.com/office/powerpoint/2010/main" val="275212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479834-CDE5-44FA-8F52-C667FA722C8E}"/>
              </a:ext>
            </a:extLst>
          </p:cNvPr>
          <p:cNvPicPr>
            <a:picLocks noGrp="1" noChangeAspect="1"/>
          </p:cNvPicPr>
          <p:nvPr>
            <p:ph sz="quarter" idx="10"/>
          </p:nvPr>
        </p:nvPicPr>
        <p:blipFill>
          <a:blip r:embed="rId2"/>
          <a:stretch>
            <a:fillRect/>
          </a:stretch>
        </p:blipFill>
        <p:spPr>
          <a:xfrm>
            <a:off x="119910" y="2311969"/>
            <a:ext cx="6133108" cy="4419983"/>
          </a:xfrm>
          <a:prstGeom prst="rect">
            <a:avLst/>
          </a:prstGeom>
        </p:spPr>
      </p:pic>
      <p:sp>
        <p:nvSpPr>
          <p:cNvPr id="4" name="Date Placeholder 3">
            <a:extLst>
              <a:ext uri="{FF2B5EF4-FFF2-40B4-BE49-F238E27FC236}">
                <a16:creationId xmlns:a16="http://schemas.microsoft.com/office/drawing/2014/main" id="{724ADA4A-90C6-4543-9EAF-52505F3B99B1}"/>
              </a:ext>
            </a:extLst>
          </p:cNvPr>
          <p:cNvSpPr>
            <a:spLocks noGrp="1"/>
          </p:cNvSpPr>
          <p:nvPr>
            <p:ph type="dt" sz="half" idx="2"/>
          </p:nvPr>
        </p:nvSpPr>
        <p:spPr/>
        <p:txBody>
          <a:bodyPr/>
          <a:lstStyle/>
          <a:p>
            <a:fld id="{769313F1-5002-42A1-8773-C2851FC15C14}" type="datetime1">
              <a:rPr lang="en-US" smtClean="0"/>
              <a:t>1/16/2023</a:t>
            </a:fld>
            <a:endParaRPr lang="en-US" dirty="0"/>
          </a:p>
        </p:txBody>
      </p:sp>
      <p:pic>
        <p:nvPicPr>
          <p:cNvPr id="6" name="Picture 5">
            <a:extLst>
              <a:ext uri="{FF2B5EF4-FFF2-40B4-BE49-F238E27FC236}">
                <a16:creationId xmlns:a16="http://schemas.microsoft.com/office/drawing/2014/main" id="{6E0C78B3-B475-4599-A1C2-23519D398D62}"/>
              </a:ext>
            </a:extLst>
          </p:cNvPr>
          <p:cNvPicPr>
            <a:picLocks noChangeAspect="1"/>
          </p:cNvPicPr>
          <p:nvPr/>
        </p:nvPicPr>
        <p:blipFill>
          <a:blip r:embed="rId3"/>
          <a:stretch>
            <a:fillRect/>
          </a:stretch>
        </p:blipFill>
        <p:spPr>
          <a:xfrm>
            <a:off x="6253018" y="574031"/>
            <a:ext cx="5035732" cy="3438442"/>
          </a:xfrm>
          <a:prstGeom prst="rect">
            <a:avLst/>
          </a:prstGeom>
        </p:spPr>
      </p:pic>
      <p:sp>
        <p:nvSpPr>
          <p:cNvPr id="7" name="Title 1">
            <a:extLst>
              <a:ext uri="{FF2B5EF4-FFF2-40B4-BE49-F238E27FC236}">
                <a16:creationId xmlns:a16="http://schemas.microsoft.com/office/drawing/2014/main" id="{4D9679FD-8C6A-46E7-B391-B994A372A5EF}"/>
              </a:ext>
            </a:extLst>
          </p:cNvPr>
          <p:cNvSpPr txBox="1">
            <a:spLocks/>
          </p:cNvSpPr>
          <p:nvPr/>
        </p:nvSpPr>
        <p:spPr bwMode="auto">
          <a:xfrm>
            <a:off x="1003456" y="181322"/>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sz="2900" dirty="0" err="1"/>
              <a:t>Crs</a:t>
            </a:r>
            <a:r>
              <a:rPr lang="en-US" sz="2900" dirty="0"/>
              <a:t> John Day Predator disruption operations 		2022</a:t>
            </a:r>
          </a:p>
        </p:txBody>
      </p:sp>
      <p:pic>
        <p:nvPicPr>
          <p:cNvPr id="8" name="Picture 7">
            <a:extLst>
              <a:ext uri="{FF2B5EF4-FFF2-40B4-BE49-F238E27FC236}">
                <a16:creationId xmlns:a16="http://schemas.microsoft.com/office/drawing/2014/main" id="{2B0E4B14-B190-46E6-A444-C8BBECD57DAE}"/>
              </a:ext>
            </a:extLst>
          </p:cNvPr>
          <p:cNvPicPr>
            <a:picLocks noChangeAspect="1"/>
          </p:cNvPicPr>
          <p:nvPr/>
        </p:nvPicPr>
        <p:blipFill>
          <a:blip r:embed="rId4"/>
          <a:stretch>
            <a:fillRect/>
          </a:stretch>
        </p:blipFill>
        <p:spPr>
          <a:xfrm>
            <a:off x="7682354" y="3958032"/>
            <a:ext cx="2999492" cy="2773920"/>
          </a:xfrm>
          <a:prstGeom prst="rect">
            <a:avLst/>
          </a:prstGeom>
        </p:spPr>
      </p:pic>
    </p:spTree>
    <p:extLst>
      <p:ext uri="{BB962C8B-B14F-4D97-AF65-F5344CB8AC3E}">
        <p14:creationId xmlns:p14="http://schemas.microsoft.com/office/powerpoint/2010/main" val="245843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4A70-A6F8-4D03-863A-D3D6C4C8C687}"/>
              </a:ext>
            </a:extLst>
          </p:cNvPr>
          <p:cNvSpPr>
            <a:spLocks noGrp="1"/>
          </p:cNvSpPr>
          <p:nvPr>
            <p:ph type="title"/>
          </p:nvPr>
        </p:nvSpPr>
        <p:spPr/>
        <p:txBody>
          <a:bodyPr/>
          <a:lstStyle/>
          <a:p>
            <a:r>
              <a:rPr lang="en-US" sz="2900" dirty="0" err="1"/>
              <a:t>Crs</a:t>
            </a:r>
            <a:r>
              <a:rPr lang="en-US" sz="2900" dirty="0"/>
              <a:t> John Day Predator disruption operations</a:t>
            </a:r>
          </a:p>
        </p:txBody>
      </p:sp>
      <p:sp>
        <p:nvSpPr>
          <p:cNvPr id="4" name="Date Placeholder 3">
            <a:extLst>
              <a:ext uri="{FF2B5EF4-FFF2-40B4-BE49-F238E27FC236}">
                <a16:creationId xmlns:a16="http://schemas.microsoft.com/office/drawing/2014/main" id="{3628BDC3-5C8C-4881-A006-B622DB4C62D4}"/>
              </a:ext>
            </a:extLst>
          </p:cNvPr>
          <p:cNvSpPr>
            <a:spLocks noGrp="1"/>
          </p:cNvSpPr>
          <p:nvPr>
            <p:ph type="dt" sz="half" idx="2"/>
          </p:nvPr>
        </p:nvSpPr>
        <p:spPr/>
        <p:txBody>
          <a:bodyPr/>
          <a:lstStyle/>
          <a:p>
            <a:fld id="{769313F1-5002-42A1-8773-C2851FC15C14}" type="datetime1">
              <a:rPr lang="en-US" smtClean="0"/>
              <a:t>1/16/2023</a:t>
            </a:fld>
            <a:endParaRPr lang="en-US" dirty="0"/>
          </a:p>
        </p:txBody>
      </p:sp>
      <p:sp>
        <p:nvSpPr>
          <p:cNvPr id="8" name="TextBox 7">
            <a:extLst>
              <a:ext uri="{FF2B5EF4-FFF2-40B4-BE49-F238E27FC236}">
                <a16:creationId xmlns:a16="http://schemas.microsoft.com/office/drawing/2014/main" id="{9EF3E901-89CF-4348-B993-AF47307E2D40}"/>
              </a:ext>
            </a:extLst>
          </p:cNvPr>
          <p:cNvSpPr txBox="1"/>
          <p:nvPr/>
        </p:nvSpPr>
        <p:spPr>
          <a:xfrm>
            <a:off x="197336" y="914400"/>
            <a:ext cx="5691302" cy="2308324"/>
          </a:xfrm>
          <a:prstGeom prst="rect">
            <a:avLst/>
          </a:prstGeom>
          <a:noFill/>
        </p:spPr>
        <p:txBody>
          <a:bodyPr wrap="none" rtlCol="0">
            <a:spAutoFit/>
          </a:bodyPr>
          <a:lstStyle/>
          <a:p>
            <a:r>
              <a:rPr lang="en-US" u="sng" dirty="0"/>
              <a:t>Other Observations in Vicinity</a:t>
            </a:r>
          </a:p>
          <a:p>
            <a:endParaRPr lang="en-US" dirty="0"/>
          </a:p>
          <a:p>
            <a:pPr marL="342900" indent="-342900">
              <a:buFont typeface="Arial" panose="020B0604020202020204" pitchFamily="34" charset="0"/>
              <a:buChar char="•"/>
            </a:pPr>
            <a:r>
              <a:rPr lang="en-US" dirty="0"/>
              <a:t>Badger Island Incipient Colony</a:t>
            </a:r>
          </a:p>
          <a:p>
            <a:pPr marL="569913" lvl="1" indent="-342900">
              <a:buFont typeface="Arial" panose="020B0604020202020204" pitchFamily="34" charset="0"/>
              <a:buChar char="•"/>
            </a:pPr>
            <a:r>
              <a:rPr lang="en-US" dirty="0"/>
              <a:t>2021 - Peak ~200 pairs - Two nesting areas</a:t>
            </a:r>
          </a:p>
          <a:p>
            <a:pPr marL="569913" lvl="1" indent="-342900">
              <a:buFont typeface="Arial" panose="020B0604020202020204" pitchFamily="34" charset="0"/>
              <a:buChar char="•"/>
            </a:pPr>
            <a:r>
              <a:rPr lang="en-US" dirty="0"/>
              <a:t>2022 – Peak ~167-267 pairs – One nesting area</a:t>
            </a:r>
          </a:p>
          <a:p>
            <a:pPr marL="569913" lvl="1" indent="-342900">
              <a:buFont typeface="Arial" panose="020B0604020202020204" pitchFamily="34" charset="0"/>
              <a:buChar char="•"/>
            </a:pPr>
            <a:endParaRPr lang="en-US" dirty="0"/>
          </a:p>
          <a:p>
            <a:pPr marL="569913" lvl="1" indent="-342900">
              <a:buFont typeface="Arial" panose="020B0604020202020204" pitchFamily="34" charset="0"/>
              <a:buChar char="•"/>
            </a:pPr>
            <a:endParaRPr lang="en-US" dirty="0"/>
          </a:p>
          <a:p>
            <a:endParaRPr lang="en-US" dirty="0"/>
          </a:p>
        </p:txBody>
      </p:sp>
      <p:grpSp>
        <p:nvGrpSpPr>
          <p:cNvPr id="6" name="Group 5">
            <a:extLst>
              <a:ext uri="{FF2B5EF4-FFF2-40B4-BE49-F238E27FC236}">
                <a16:creationId xmlns:a16="http://schemas.microsoft.com/office/drawing/2014/main" id="{4B56947A-F4C3-4DCD-B447-D187FC818A7B}"/>
              </a:ext>
            </a:extLst>
          </p:cNvPr>
          <p:cNvGrpSpPr/>
          <p:nvPr/>
        </p:nvGrpSpPr>
        <p:grpSpPr>
          <a:xfrm>
            <a:off x="132132" y="3635277"/>
            <a:ext cx="6905977" cy="3133559"/>
            <a:chOff x="5338940" y="3856202"/>
            <a:chExt cx="6664960" cy="2886075"/>
          </a:xfrm>
        </p:grpSpPr>
        <p:pic>
          <p:nvPicPr>
            <p:cNvPr id="10" name="Picture 9">
              <a:extLst>
                <a:ext uri="{FF2B5EF4-FFF2-40B4-BE49-F238E27FC236}">
                  <a16:creationId xmlns:a16="http://schemas.microsoft.com/office/drawing/2014/main" id="{4A9DF08E-B4F0-4CB3-AE01-CACA412EC7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38940" y="3856202"/>
              <a:ext cx="6664960" cy="2886075"/>
            </a:xfrm>
            <a:prstGeom prst="rect">
              <a:avLst/>
            </a:prstGeom>
            <a:noFill/>
            <a:ln>
              <a:solidFill>
                <a:schemeClr val="tx1"/>
              </a:solidFill>
            </a:ln>
          </p:spPr>
        </p:pic>
        <p:sp>
          <p:nvSpPr>
            <p:cNvPr id="3" name="TextBox 2">
              <a:extLst>
                <a:ext uri="{FF2B5EF4-FFF2-40B4-BE49-F238E27FC236}">
                  <a16:creationId xmlns:a16="http://schemas.microsoft.com/office/drawing/2014/main" id="{35F76C69-CAED-4626-9A71-8BC05DD4711D}"/>
                </a:ext>
              </a:extLst>
            </p:cNvPr>
            <p:cNvSpPr txBox="1"/>
            <p:nvPr/>
          </p:nvSpPr>
          <p:spPr>
            <a:xfrm>
              <a:off x="5338940" y="3889952"/>
              <a:ext cx="1608133" cy="646331"/>
            </a:xfrm>
            <a:prstGeom prst="rect">
              <a:avLst/>
            </a:prstGeom>
            <a:noFill/>
            <a:ln>
              <a:noFill/>
            </a:ln>
          </p:spPr>
          <p:txBody>
            <a:bodyPr wrap="none" rtlCol="0">
              <a:spAutoFit/>
            </a:bodyPr>
            <a:lstStyle/>
            <a:p>
              <a:r>
                <a:rPr lang="en-US" dirty="0"/>
                <a:t>Badger Island</a:t>
              </a:r>
            </a:p>
            <a:p>
              <a:r>
                <a:rPr lang="en-US" dirty="0"/>
                <a:t>2021</a:t>
              </a:r>
            </a:p>
          </p:txBody>
        </p:sp>
      </p:grpSp>
      <p:grpSp>
        <p:nvGrpSpPr>
          <p:cNvPr id="16" name="Group 15">
            <a:extLst>
              <a:ext uri="{FF2B5EF4-FFF2-40B4-BE49-F238E27FC236}">
                <a16:creationId xmlns:a16="http://schemas.microsoft.com/office/drawing/2014/main" id="{7168A114-66B7-4315-829F-0B59ABF0586E}"/>
              </a:ext>
            </a:extLst>
          </p:cNvPr>
          <p:cNvGrpSpPr/>
          <p:nvPr/>
        </p:nvGrpSpPr>
        <p:grpSpPr>
          <a:xfrm>
            <a:off x="7102764" y="914400"/>
            <a:ext cx="4682202" cy="3038764"/>
            <a:chOff x="7709483" y="914400"/>
            <a:chExt cx="4307895" cy="2772615"/>
          </a:xfrm>
        </p:grpSpPr>
        <p:pic>
          <p:nvPicPr>
            <p:cNvPr id="14" name="Picture 13">
              <a:extLst>
                <a:ext uri="{FF2B5EF4-FFF2-40B4-BE49-F238E27FC236}">
                  <a16:creationId xmlns:a16="http://schemas.microsoft.com/office/drawing/2014/main" id="{E21EFBC0-C769-4217-9DC0-B56E3D56D36B}"/>
                </a:ext>
              </a:extLst>
            </p:cNvPr>
            <p:cNvPicPr>
              <a:picLocks noChangeAspect="1"/>
            </p:cNvPicPr>
            <p:nvPr/>
          </p:nvPicPr>
          <p:blipFill>
            <a:blip r:embed="rId3"/>
            <a:stretch>
              <a:fillRect/>
            </a:stretch>
          </p:blipFill>
          <p:spPr>
            <a:xfrm>
              <a:off x="7709483" y="926322"/>
              <a:ext cx="4307895" cy="2760693"/>
            </a:xfrm>
            <a:prstGeom prst="rect">
              <a:avLst/>
            </a:prstGeom>
          </p:spPr>
        </p:pic>
        <p:sp>
          <p:nvSpPr>
            <p:cNvPr id="15" name="TextBox 14">
              <a:extLst>
                <a:ext uri="{FF2B5EF4-FFF2-40B4-BE49-F238E27FC236}">
                  <a16:creationId xmlns:a16="http://schemas.microsoft.com/office/drawing/2014/main" id="{E7385D91-127E-4FDF-B549-B7A74E58231E}"/>
                </a:ext>
              </a:extLst>
            </p:cNvPr>
            <p:cNvSpPr txBox="1"/>
            <p:nvPr/>
          </p:nvSpPr>
          <p:spPr>
            <a:xfrm>
              <a:off x="7709483" y="914400"/>
              <a:ext cx="2326278" cy="369332"/>
            </a:xfrm>
            <a:prstGeom prst="rect">
              <a:avLst/>
            </a:prstGeom>
            <a:gradFill>
              <a:gsLst>
                <a:gs pos="0">
                  <a:schemeClr val="accent1">
                    <a:lumMod val="5000"/>
                    <a:lumOff val="95000"/>
                    <a:alpha val="2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dirty="0"/>
                <a:t>Badger Island - 2022</a:t>
              </a:r>
            </a:p>
          </p:txBody>
        </p:sp>
      </p:grpSp>
    </p:spTree>
    <p:extLst>
      <p:ext uri="{BB962C8B-B14F-4D97-AF65-F5344CB8AC3E}">
        <p14:creationId xmlns:p14="http://schemas.microsoft.com/office/powerpoint/2010/main" val="409690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4A70-A6F8-4D03-863A-D3D6C4C8C687}"/>
              </a:ext>
            </a:extLst>
          </p:cNvPr>
          <p:cNvSpPr>
            <a:spLocks noGrp="1"/>
          </p:cNvSpPr>
          <p:nvPr>
            <p:ph type="title"/>
          </p:nvPr>
        </p:nvSpPr>
        <p:spPr/>
        <p:txBody>
          <a:bodyPr/>
          <a:lstStyle/>
          <a:p>
            <a:r>
              <a:rPr lang="en-US" sz="2900" dirty="0" err="1"/>
              <a:t>Crs</a:t>
            </a:r>
            <a:r>
              <a:rPr lang="en-US" sz="2900" dirty="0"/>
              <a:t> John Day Predator disruption operations</a:t>
            </a:r>
          </a:p>
        </p:txBody>
      </p:sp>
      <p:sp>
        <p:nvSpPr>
          <p:cNvPr id="4" name="Date Placeholder 3">
            <a:extLst>
              <a:ext uri="{FF2B5EF4-FFF2-40B4-BE49-F238E27FC236}">
                <a16:creationId xmlns:a16="http://schemas.microsoft.com/office/drawing/2014/main" id="{3628BDC3-5C8C-4881-A006-B622DB4C62D4}"/>
              </a:ext>
            </a:extLst>
          </p:cNvPr>
          <p:cNvSpPr>
            <a:spLocks noGrp="1"/>
          </p:cNvSpPr>
          <p:nvPr>
            <p:ph type="dt" sz="half" idx="2"/>
          </p:nvPr>
        </p:nvSpPr>
        <p:spPr/>
        <p:txBody>
          <a:bodyPr/>
          <a:lstStyle/>
          <a:p>
            <a:fld id="{769313F1-5002-42A1-8773-C2851FC15C14}" type="datetime1">
              <a:rPr lang="en-US" smtClean="0"/>
              <a:t>1/16/2023</a:t>
            </a:fld>
            <a:endParaRPr lang="en-US" dirty="0"/>
          </a:p>
        </p:txBody>
      </p:sp>
      <p:sp>
        <p:nvSpPr>
          <p:cNvPr id="8" name="TextBox 7">
            <a:extLst>
              <a:ext uri="{FF2B5EF4-FFF2-40B4-BE49-F238E27FC236}">
                <a16:creationId xmlns:a16="http://schemas.microsoft.com/office/drawing/2014/main" id="{9EF3E901-89CF-4348-B993-AF47307E2D40}"/>
              </a:ext>
            </a:extLst>
          </p:cNvPr>
          <p:cNvSpPr txBox="1"/>
          <p:nvPr/>
        </p:nvSpPr>
        <p:spPr>
          <a:xfrm>
            <a:off x="197336" y="914400"/>
            <a:ext cx="5454057" cy="2031325"/>
          </a:xfrm>
          <a:prstGeom prst="rect">
            <a:avLst/>
          </a:prstGeom>
          <a:noFill/>
        </p:spPr>
        <p:txBody>
          <a:bodyPr wrap="none" rtlCol="0">
            <a:spAutoFit/>
          </a:bodyPr>
          <a:lstStyle/>
          <a:p>
            <a:r>
              <a:rPr lang="en-US" u="sng" dirty="0"/>
              <a:t>Other Observations in Vicinity</a:t>
            </a:r>
          </a:p>
          <a:p>
            <a:pPr marL="569913"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Crescent Island</a:t>
            </a:r>
          </a:p>
          <a:p>
            <a:pPr marL="569913" lvl="1" indent="-342900">
              <a:buFont typeface="Arial" panose="020B0604020202020204" pitchFamily="34" charset="0"/>
              <a:buChar char="•"/>
            </a:pPr>
            <a:r>
              <a:rPr lang="en-US" dirty="0"/>
              <a:t>2021 - One nesting pair – Historic colony area</a:t>
            </a:r>
          </a:p>
          <a:p>
            <a:pPr marL="569913" lvl="1" indent="-342900">
              <a:buFont typeface="Arial" panose="020B0604020202020204" pitchFamily="34" charset="0"/>
              <a:buChar char="•"/>
            </a:pPr>
            <a:r>
              <a:rPr lang="en-US" dirty="0"/>
              <a:t>2022 - ~143-203 pairs – Historic colony area</a:t>
            </a:r>
          </a:p>
          <a:p>
            <a:pPr marL="569913" lvl="1" indent="-342900">
              <a:buFont typeface="Arial" panose="020B0604020202020204" pitchFamily="34" charset="0"/>
              <a:buChar char="•"/>
            </a:pPr>
            <a:endParaRPr lang="en-US" dirty="0"/>
          </a:p>
          <a:p>
            <a:endParaRPr lang="en-US" dirty="0"/>
          </a:p>
        </p:txBody>
      </p:sp>
      <p:grpSp>
        <p:nvGrpSpPr>
          <p:cNvPr id="11" name="Group 10">
            <a:extLst>
              <a:ext uri="{FF2B5EF4-FFF2-40B4-BE49-F238E27FC236}">
                <a16:creationId xmlns:a16="http://schemas.microsoft.com/office/drawing/2014/main" id="{E22DF581-C429-4F95-B98F-62D9A3EA4B8E}"/>
              </a:ext>
            </a:extLst>
          </p:cNvPr>
          <p:cNvGrpSpPr/>
          <p:nvPr/>
        </p:nvGrpSpPr>
        <p:grpSpPr>
          <a:xfrm>
            <a:off x="5817152" y="849745"/>
            <a:ext cx="6318310" cy="2514600"/>
            <a:chOff x="627362" y="3869055"/>
            <a:chExt cx="6078734" cy="2413980"/>
          </a:xfrm>
        </p:grpSpPr>
        <p:pic>
          <p:nvPicPr>
            <p:cNvPr id="9" name="Picture 8">
              <a:extLst>
                <a:ext uri="{FF2B5EF4-FFF2-40B4-BE49-F238E27FC236}">
                  <a16:creationId xmlns:a16="http://schemas.microsoft.com/office/drawing/2014/main" id="{C921CBAA-A407-4A07-9482-5C5489417766}"/>
                </a:ext>
              </a:extLst>
            </p:cNvPr>
            <p:cNvPicPr>
              <a:picLocks noChangeAspect="1"/>
            </p:cNvPicPr>
            <p:nvPr/>
          </p:nvPicPr>
          <p:blipFill>
            <a:blip r:embed="rId2"/>
            <a:stretch>
              <a:fillRect/>
            </a:stretch>
          </p:blipFill>
          <p:spPr>
            <a:xfrm>
              <a:off x="627362" y="3875408"/>
              <a:ext cx="6078734" cy="2407627"/>
            </a:xfrm>
            <a:prstGeom prst="rect">
              <a:avLst/>
            </a:prstGeom>
          </p:spPr>
        </p:pic>
        <p:sp>
          <p:nvSpPr>
            <p:cNvPr id="17" name="TextBox 16">
              <a:extLst>
                <a:ext uri="{FF2B5EF4-FFF2-40B4-BE49-F238E27FC236}">
                  <a16:creationId xmlns:a16="http://schemas.microsoft.com/office/drawing/2014/main" id="{48676A89-F2E4-4213-B617-13B2CAC2C681}"/>
                </a:ext>
              </a:extLst>
            </p:cNvPr>
            <p:cNvSpPr txBox="1"/>
            <p:nvPr/>
          </p:nvSpPr>
          <p:spPr>
            <a:xfrm>
              <a:off x="627363" y="3869055"/>
              <a:ext cx="2152136" cy="325007"/>
            </a:xfrm>
            <a:prstGeom prst="rect">
              <a:avLst/>
            </a:prstGeom>
            <a:gradFill>
              <a:gsLst>
                <a:gs pos="0">
                  <a:schemeClr val="accent1">
                    <a:lumMod val="5000"/>
                    <a:lumOff val="95000"/>
                    <a:alpha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600" dirty="0"/>
                <a:t>Crescent Island 2021</a:t>
              </a:r>
            </a:p>
          </p:txBody>
        </p:sp>
      </p:grpSp>
      <p:grpSp>
        <p:nvGrpSpPr>
          <p:cNvPr id="19" name="Group 18">
            <a:extLst>
              <a:ext uri="{FF2B5EF4-FFF2-40B4-BE49-F238E27FC236}">
                <a16:creationId xmlns:a16="http://schemas.microsoft.com/office/drawing/2014/main" id="{20FAAD55-6ABA-4726-8B83-4F4FAE4A5FED}"/>
              </a:ext>
            </a:extLst>
          </p:cNvPr>
          <p:cNvGrpSpPr/>
          <p:nvPr/>
        </p:nvGrpSpPr>
        <p:grpSpPr>
          <a:xfrm>
            <a:off x="56538" y="2868244"/>
            <a:ext cx="8560992" cy="3955148"/>
            <a:chOff x="197334" y="2773871"/>
            <a:chExt cx="8560992" cy="3955148"/>
          </a:xfrm>
        </p:grpSpPr>
        <p:grpSp>
          <p:nvGrpSpPr>
            <p:cNvPr id="7" name="Group 6">
              <a:extLst>
                <a:ext uri="{FF2B5EF4-FFF2-40B4-BE49-F238E27FC236}">
                  <a16:creationId xmlns:a16="http://schemas.microsoft.com/office/drawing/2014/main" id="{91098583-F6D9-4EB6-A09A-919535B34C3C}"/>
                </a:ext>
              </a:extLst>
            </p:cNvPr>
            <p:cNvGrpSpPr/>
            <p:nvPr/>
          </p:nvGrpSpPr>
          <p:grpSpPr>
            <a:xfrm>
              <a:off x="197334" y="2773871"/>
              <a:ext cx="4633283" cy="3943927"/>
              <a:chOff x="6844144" y="914400"/>
              <a:chExt cx="5150520" cy="4628992"/>
            </a:xfrm>
          </p:grpSpPr>
          <p:pic>
            <p:nvPicPr>
              <p:cNvPr id="18" name="Picture 17">
                <a:extLst>
                  <a:ext uri="{FF2B5EF4-FFF2-40B4-BE49-F238E27FC236}">
                    <a16:creationId xmlns:a16="http://schemas.microsoft.com/office/drawing/2014/main" id="{E51023ED-6824-411D-A262-7B47837F79D2}"/>
                  </a:ext>
                </a:extLst>
              </p:cNvPr>
              <p:cNvPicPr>
                <a:picLocks noChangeAspect="1"/>
              </p:cNvPicPr>
              <p:nvPr/>
            </p:nvPicPr>
            <p:blipFill>
              <a:blip r:embed="rId3"/>
              <a:stretch>
                <a:fillRect/>
              </a:stretch>
            </p:blipFill>
            <p:spPr>
              <a:xfrm>
                <a:off x="6844145" y="914400"/>
                <a:ext cx="5150519" cy="4628992"/>
              </a:xfrm>
              <a:prstGeom prst="rect">
                <a:avLst/>
              </a:prstGeom>
            </p:spPr>
          </p:pic>
          <p:sp>
            <p:nvSpPr>
              <p:cNvPr id="5" name="TextBox 4">
                <a:extLst>
                  <a:ext uri="{FF2B5EF4-FFF2-40B4-BE49-F238E27FC236}">
                    <a16:creationId xmlns:a16="http://schemas.microsoft.com/office/drawing/2014/main" id="{8232DB5D-9DAE-4F64-A174-D1D61F831A51}"/>
                  </a:ext>
                </a:extLst>
              </p:cNvPr>
              <p:cNvSpPr txBox="1"/>
              <p:nvPr/>
            </p:nvSpPr>
            <p:spPr>
              <a:xfrm>
                <a:off x="6844144" y="914400"/>
                <a:ext cx="2655527" cy="433485"/>
              </a:xfrm>
              <a:prstGeom prst="rect">
                <a:avLst/>
              </a:prstGeom>
              <a:gradFill>
                <a:gsLst>
                  <a:gs pos="0">
                    <a:schemeClr val="accent1">
                      <a:lumMod val="5000"/>
                      <a:lumOff val="95000"/>
                      <a:alpha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dirty="0"/>
                  <a:t>Crescent Island 2022</a:t>
                </a:r>
              </a:p>
            </p:txBody>
          </p:sp>
        </p:grpSp>
        <p:pic>
          <p:nvPicPr>
            <p:cNvPr id="13" name="Picture 12">
              <a:extLst>
                <a:ext uri="{FF2B5EF4-FFF2-40B4-BE49-F238E27FC236}">
                  <a16:creationId xmlns:a16="http://schemas.microsoft.com/office/drawing/2014/main" id="{7D21BFDB-A615-4D93-92F5-E3340BFCC217}"/>
                </a:ext>
              </a:extLst>
            </p:cNvPr>
            <p:cNvPicPr>
              <a:picLocks noChangeAspect="1"/>
            </p:cNvPicPr>
            <p:nvPr/>
          </p:nvPicPr>
          <p:blipFill>
            <a:blip r:embed="rId4"/>
            <a:stretch>
              <a:fillRect/>
            </a:stretch>
          </p:blipFill>
          <p:spPr>
            <a:xfrm>
              <a:off x="4830617" y="3122219"/>
              <a:ext cx="3927709" cy="3606800"/>
            </a:xfrm>
            <a:prstGeom prst="rect">
              <a:avLst/>
            </a:prstGeom>
          </p:spPr>
        </p:pic>
      </p:grpSp>
    </p:spTree>
    <p:extLst>
      <p:ext uri="{BB962C8B-B14F-4D97-AF65-F5344CB8AC3E}">
        <p14:creationId xmlns:p14="http://schemas.microsoft.com/office/powerpoint/2010/main" val="2804072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F445-0246-46E8-9998-0C29BA9E820D}"/>
              </a:ext>
            </a:extLst>
          </p:cNvPr>
          <p:cNvSpPr>
            <a:spLocks noGrp="1"/>
          </p:cNvSpPr>
          <p:nvPr>
            <p:ph type="title"/>
          </p:nvPr>
        </p:nvSpPr>
        <p:spPr/>
        <p:txBody>
          <a:bodyPr/>
          <a:lstStyle/>
          <a:p>
            <a:r>
              <a:rPr lang="en-US" sz="2900" dirty="0" err="1"/>
              <a:t>Crs</a:t>
            </a:r>
            <a:r>
              <a:rPr lang="en-US" sz="2900" dirty="0"/>
              <a:t> John Day Predator disruption operations</a:t>
            </a:r>
          </a:p>
        </p:txBody>
      </p:sp>
      <p:sp>
        <p:nvSpPr>
          <p:cNvPr id="9" name="TextBox 8">
            <a:extLst>
              <a:ext uri="{FF2B5EF4-FFF2-40B4-BE49-F238E27FC236}">
                <a16:creationId xmlns:a16="http://schemas.microsoft.com/office/drawing/2014/main" id="{776A445E-E93C-4D5C-B936-8CAF7558B212}"/>
              </a:ext>
            </a:extLst>
          </p:cNvPr>
          <p:cNvSpPr txBox="1"/>
          <p:nvPr/>
        </p:nvSpPr>
        <p:spPr>
          <a:xfrm>
            <a:off x="4445843" y="971182"/>
            <a:ext cx="3203121" cy="707886"/>
          </a:xfrm>
          <a:prstGeom prst="rect">
            <a:avLst/>
          </a:prstGeom>
          <a:noFill/>
        </p:spPr>
        <p:txBody>
          <a:bodyPr wrap="none" rtlCol="0">
            <a:spAutoFit/>
          </a:bodyPr>
          <a:lstStyle/>
          <a:p>
            <a:r>
              <a:rPr lang="en-US" sz="4000" b="1" dirty="0"/>
              <a:t>QUESTIONS</a:t>
            </a:r>
          </a:p>
        </p:txBody>
      </p:sp>
      <p:grpSp>
        <p:nvGrpSpPr>
          <p:cNvPr id="10" name="Group 9">
            <a:extLst>
              <a:ext uri="{FF2B5EF4-FFF2-40B4-BE49-F238E27FC236}">
                <a16:creationId xmlns:a16="http://schemas.microsoft.com/office/drawing/2014/main" id="{259E0984-1FB1-4B81-8E2A-794DDFDE5F5B}"/>
              </a:ext>
            </a:extLst>
          </p:cNvPr>
          <p:cNvGrpSpPr/>
          <p:nvPr/>
        </p:nvGrpSpPr>
        <p:grpSpPr>
          <a:xfrm>
            <a:off x="1766242" y="1912690"/>
            <a:ext cx="8632126" cy="2370992"/>
            <a:chOff x="278795" y="1026603"/>
            <a:chExt cx="8470579" cy="2290194"/>
          </a:xfrm>
        </p:grpSpPr>
        <p:pic>
          <p:nvPicPr>
            <p:cNvPr id="11" name="Picture 10">
              <a:extLst>
                <a:ext uri="{FF2B5EF4-FFF2-40B4-BE49-F238E27FC236}">
                  <a16:creationId xmlns:a16="http://schemas.microsoft.com/office/drawing/2014/main" id="{EA6E716E-309B-4D47-879E-636F3748D7D2}"/>
                </a:ext>
              </a:extLst>
            </p:cNvPr>
            <p:cNvPicPr>
              <a:picLocks noChangeAspect="1"/>
            </p:cNvPicPr>
            <p:nvPr/>
          </p:nvPicPr>
          <p:blipFill>
            <a:blip r:embed="rId2"/>
            <a:stretch>
              <a:fillRect/>
            </a:stretch>
          </p:blipFill>
          <p:spPr>
            <a:xfrm>
              <a:off x="278795" y="1026603"/>
              <a:ext cx="8470579" cy="2290194"/>
            </a:xfrm>
            <a:prstGeom prst="rect">
              <a:avLst/>
            </a:prstGeom>
          </p:spPr>
        </p:pic>
        <p:sp>
          <p:nvSpPr>
            <p:cNvPr id="12" name="TextBox 11">
              <a:extLst>
                <a:ext uri="{FF2B5EF4-FFF2-40B4-BE49-F238E27FC236}">
                  <a16:creationId xmlns:a16="http://schemas.microsoft.com/office/drawing/2014/main" id="{9598878D-BB0C-4080-96BB-44DD0F56D2ED}"/>
                </a:ext>
              </a:extLst>
            </p:cNvPr>
            <p:cNvSpPr txBox="1"/>
            <p:nvPr/>
          </p:nvSpPr>
          <p:spPr>
            <a:xfrm>
              <a:off x="278795" y="1040826"/>
              <a:ext cx="1778051" cy="461665"/>
            </a:xfrm>
            <a:prstGeom prst="rect">
              <a:avLst/>
            </a:prstGeom>
            <a:noFill/>
          </p:spPr>
          <p:txBody>
            <a:bodyPr wrap="none" rtlCol="0">
              <a:spAutoFit/>
            </a:bodyPr>
            <a:lstStyle/>
            <a:p>
              <a:r>
                <a:rPr lang="en-US" sz="1200" dirty="0"/>
                <a:t>Blalock Island Complex</a:t>
              </a:r>
            </a:p>
            <a:p>
              <a:r>
                <a:rPr lang="en-US" sz="1200" dirty="0"/>
                <a:t>03 June 2021</a:t>
              </a:r>
            </a:p>
          </p:txBody>
        </p:sp>
      </p:grpSp>
      <p:grpSp>
        <p:nvGrpSpPr>
          <p:cNvPr id="15" name="Group 14">
            <a:extLst>
              <a:ext uri="{FF2B5EF4-FFF2-40B4-BE49-F238E27FC236}">
                <a16:creationId xmlns:a16="http://schemas.microsoft.com/office/drawing/2014/main" id="{367FD933-3448-45DA-8D75-EB8763802CA6}"/>
              </a:ext>
            </a:extLst>
          </p:cNvPr>
          <p:cNvGrpSpPr/>
          <p:nvPr/>
        </p:nvGrpSpPr>
        <p:grpSpPr>
          <a:xfrm>
            <a:off x="1766242" y="4517304"/>
            <a:ext cx="8632126" cy="2000688"/>
            <a:chOff x="1594054" y="4065833"/>
            <a:chExt cx="9003891" cy="2238407"/>
          </a:xfrm>
        </p:grpSpPr>
        <p:pic>
          <p:nvPicPr>
            <p:cNvPr id="6" name="Picture 5">
              <a:extLst>
                <a:ext uri="{FF2B5EF4-FFF2-40B4-BE49-F238E27FC236}">
                  <a16:creationId xmlns:a16="http://schemas.microsoft.com/office/drawing/2014/main" id="{55EEFCDF-8032-44DB-B89F-9A4B7085516D}"/>
                </a:ext>
              </a:extLst>
            </p:cNvPr>
            <p:cNvPicPr>
              <a:picLocks noChangeAspect="1"/>
            </p:cNvPicPr>
            <p:nvPr/>
          </p:nvPicPr>
          <p:blipFill rotWithShape="1">
            <a:blip r:embed="rId3"/>
            <a:srcRect b="13992"/>
            <a:stretch/>
          </p:blipFill>
          <p:spPr>
            <a:xfrm>
              <a:off x="1594054" y="4065833"/>
              <a:ext cx="9003891" cy="2214441"/>
            </a:xfrm>
            <a:prstGeom prst="rect">
              <a:avLst/>
            </a:prstGeom>
          </p:spPr>
        </p:pic>
        <p:sp>
          <p:nvSpPr>
            <p:cNvPr id="13" name="TextBox 12">
              <a:extLst>
                <a:ext uri="{FF2B5EF4-FFF2-40B4-BE49-F238E27FC236}">
                  <a16:creationId xmlns:a16="http://schemas.microsoft.com/office/drawing/2014/main" id="{8FAD334E-62E5-4390-AE3D-3A5C2C307CD4}"/>
                </a:ext>
              </a:extLst>
            </p:cNvPr>
            <p:cNvSpPr txBox="1"/>
            <p:nvPr/>
          </p:nvSpPr>
          <p:spPr>
            <a:xfrm>
              <a:off x="1594054" y="5965686"/>
              <a:ext cx="2771913" cy="338554"/>
            </a:xfrm>
            <a:prstGeom prst="rect">
              <a:avLst/>
            </a:prstGeom>
            <a:noFill/>
          </p:spPr>
          <p:txBody>
            <a:bodyPr wrap="none" rtlCol="0">
              <a:spAutoFit/>
            </a:bodyPr>
            <a:lstStyle/>
            <a:p>
              <a:r>
                <a:rPr lang="en-US" sz="1600" dirty="0"/>
                <a:t>Crescent Island Spring 2021</a:t>
              </a:r>
            </a:p>
          </p:txBody>
        </p:sp>
      </p:grpSp>
    </p:spTree>
    <p:extLst>
      <p:ext uri="{BB962C8B-B14F-4D97-AF65-F5344CB8AC3E}">
        <p14:creationId xmlns:p14="http://schemas.microsoft.com/office/powerpoint/2010/main" val="3625922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86FE-EA42-44BC-B135-B6726CD0E437}"/>
              </a:ext>
            </a:extLst>
          </p:cNvPr>
          <p:cNvSpPr>
            <a:spLocks noGrp="1"/>
          </p:cNvSpPr>
          <p:nvPr>
            <p:ph type="title"/>
          </p:nvPr>
        </p:nvSpPr>
        <p:spPr/>
        <p:txBody>
          <a:bodyPr/>
          <a:lstStyle/>
          <a:p>
            <a:r>
              <a:rPr lang="en-US" sz="2900" dirty="0" err="1"/>
              <a:t>Crs</a:t>
            </a:r>
            <a:r>
              <a:rPr lang="en-US" sz="2900" dirty="0"/>
              <a:t> John Day Predator disruption operations</a:t>
            </a:r>
          </a:p>
        </p:txBody>
      </p:sp>
      <p:sp>
        <p:nvSpPr>
          <p:cNvPr id="4" name="Date Placeholder 3">
            <a:extLst>
              <a:ext uri="{FF2B5EF4-FFF2-40B4-BE49-F238E27FC236}">
                <a16:creationId xmlns:a16="http://schemas.microsoft.com/office/drawing/2014/main" id="{D21D4670-FA27-4920-9038-CC29EDCE65D4}"/>
              </a:ext>
            </a:extLst>
          </p:cNvPr>
          <p:cNvSpPr>
            <a:spLocks noGrp="1"/>
          </p:cNvSpPr>
          <p:nvPr>
            <p:ph type="dt" sz="half" idx="2"/>
          </p:nvPr>
        </p:nvSpPr>
        <p:spPr/>
        <p:txBody>
          <a:bodyPr/>
          <a:lstStyle/>
          <a:p>
            <a:fld id="{769313F1-5002-42A1-8773-C2851FC15C14}" type="datetime1">
              <a:rPr lang="en-US" smtClean="0"/>
              <a:t>1/16/2023</a:t>
            </a:fld>
            <a:endParaRPr lang="en-US" dirty="0"/>
          </a:p>
        </p:txBody>
      </p:sp>
      <p:pic>
        <p:nvPicPr>
          <p:cNvPr id="10" name="Content Placeholder 9">
            <a:extLst>
              <a:ext uri="{FF2B5EF4-FFF2-40B4-BE49-F238E27FC236}">
                <a16:creationId xmlns:a16="http://schemas.microsoft.com/office/drawing/2014/main" id="{347DB409-7898-460E-BDEE-6E1ED15A5D0A}"/>
              </a:ext>
            </a:extLst>
          </p:cNvPr>
          <p:cNvPicPr>
            <a:picLocks noGrp="1" noChangeAspect="1"/>
          </p:cNvPicPr>
          <p:nvPr>
            <p:ph sz="quarter" idx="10"/>
          </p:nvPr>
        </p:nvPicPr>
        <p:blipFill>
          <a:blip r:embed="rId2"/>
          <a:stretch>
            <a:fillRect/>
          </a:stretch>
        </p:blipFill>
        <p:spPr>
          <a:xfrm>
            <a:off x="1644724" y="1028700"/>
            <a:ext cx="8902551" cy="5600700"/>
          </a:xfrm>
        </p:spPr>
      </p:pic>
    </p:spTree>
    <p:extLst>
      <p:ext uri="{BB962C8B-B14F-4D97-AF65-F5344CB8AC3E}">
        <p14:creationId xmlns:p14="http://schemas.microsoft.com/office/powerpoint/2010/main" val="2265342354"/>
      </p:ext>
    </p:extLst>
  </p:cSld>
  <p:clrMapOvr>
    <a:masterClrMapping/>
  </p:clrMapOvr>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1893</TotalTime>
  <Words>279</Words>
  <Application>Microsoft Office PowerPoint</Application>
  <PresentationFormat>Widescreen</PresentationFormat>
  <Paragraphs>71</Paragraphs>
  <Slides>10</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5" baseType="lpstr">
      <vt:lpstr>Arial</vt:lpstr>
      <vt:lpstr>Bahnschrift</vt:lpstr>
      <vt:lpstr>Calibri</vt:lpstr>
      <vt:lpstr>Content Templates</vt:lpstr>
      <vt:lpstr>Microsoft PowerPoint 97-2003 Presentation</vt:lpstr>
      <vt:lpstr>PowerPoint Presentation</vt:lpstr>
      <vt:lpstr>Crs John Day Predator disruption operations</vt:lpstr>
      <vt:lpstr>Crs John Day Predator disruption operations</vt:lpstr>
      <vt:lpstr>Crs John Day Predator disruption operations 2021</vt:lpstr>
      <vt:lpstr>PowerPoint Presentation</vt:lpstr>
      <vt:lpstr>Crs John Day Predator disruption operations</vt:lpstr>
      <vt:lpstr>Crs John Day Predator disruption operations</vt:lpstr>
      <vt:lpstr>Crs John Day Predator disruption operations</vt:lpstr>
      <vt:lpstr>Crs John Day Predator disruption operations</vt:lpstr>
      <vt:lpstr>Crs John Day Predator disruption operations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Inland avian predation management plan</dc:title>
  <dc:creator>Trachtenbarg, David A CIV USARMY CENWP (USA)</dc:creator>
  <cp:lastModifiedBy>Trachtenbarg, David A CIV USARMY CENWP (USA)</cp:lastModifiedBy>
  <cp:revision>33</cp:revision>
  <dcterms:created xsi:type="dcterms:W3CDTF">2022-01-07T19:50:32Z</dcterms:created>
  <dcterms:modified xsi:type="dcterms:W3CDTF">2023-01-17T04:38:12Z</dcterms:modified>
</cp:coreProperties>
</file>